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34"/>
  </p:notesMasterIdLst>
  <p:sldIdLst>
    <p:sldId id="256" r:id="rId3"/>
    <p:sldId id="335" r:id="rId4"/>
    <p:sldId id="281" r:id="rId5"/>
    <p:sldId id="257" r:id="rId6"/>
    <p:sldId id="353" r:id="rId7"/>
    <p:sldId id="346" r:id="rId8"/>
    <p:sldId id="357" r:id="rId9"/>
    <p:sldId id="337" r:id="rId10"/>
    <p:sldId id="345" r:id="rId11"/>
    <p:sldId id="333" r:id="rId12"/>
    <p:sldId id="343" r:id="rId13"/>
    <p:sldId id="342" r:id="rId14"/>
    <p:sldId id="341" r:id="rId15"/>
    <p:sldId id="355" r:id="rId16"/>
    <p:sldId id="344" r:id="rId17"/>
    <p:sldId id="338" r:id="rId18"/>
    <p:sldId id="336" r:id="rId19"/>
    <p:sldId id="330" r:id="rId20"/>
    <p:sldId id="331" r:id="rId21"/>
    <p:sldId id="332" r:id="rId22"/>
    <p:sldId id="334" r:id="rId23"/>
    <p:sldId id="259" r:id="rId24"/>
    <p:sldId id="348" r:id="rId25"/>
    <p:sldId id="339" r:id="rId26"/>
    <p:sldId id="350" r:id="rId27"/>
    <p:sldId id="351" r:id="rId28"/>
    <p:sldId id="352" r:id="rId29"/>
    <p:sldId id="347" r:id="rId30"/>
    <p:sldId id="356" r:id="rId31"/>
    <p:sldId id="358" r:id="rId32"/>
    <p:sldId id="326" r:id="rId33"/>
  </p:sldIdLst>
  <p:sldSz cx="10688638" cy="7562850"/>
  <p:notesSz cx="6858000" cy="91440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37" autoAdjust="0"/>
  </p:normalViewPr>
  <p:slideViewPr>
    <p:cSldViewPr snapToGrid="0" snapToObjects="1">
      <p:cViewPr varScale="1">
        <p:scale>
          <a:sx n="85" d="100"/>
          <a:sy n="85" d="100"/>
        </p:scale>
        <p:origin x="950" y="48"/>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Turnbull" userId="a8c4249d-01c5-44bc-ac4f-3ca5f98a04ae" providerId="ADAL" clId="{7DA5CFCD-132D-42AA-9491-63BE2199C8D5}"/>
    <pc:docChg chg="custSel addSld delSld modSld sldOrd">
      <pc:chgData name="Gillian Turnbull" userId="a8c4249d-01c5-44bc-ac4f-3ca5f98a04ae" providerId="ADAL" clId="{7DA5CFCD-132D-42AA-9491-63BE2199C8D5}" dt="2024-02-15T03:26:18.490" v="388" actId="122"/>
      <pc:docMkLst>
        <pc:docMk/>
      </pc:docMkLst>
      <pc:sldChg chg="modSp mod">
        <pc:chgData name="Gillian Turnbull" userId="a8c4249d-01c5-44bc-ac4f-3ca5f98a04ae" providerId="ADAL" clId="{7DA5CFCD-132D-42AA-9491-63BE2199C8D5}" dt="2024-02-13T06:51:05.436" v="143" actId="20577"/>
        <pc:sldMkLst>
          <pc:docMk/>
          <pc:sldMk cId="1159656930" sldId="356"/>
        </pc:sldMkLst>
        <pc:spChg chg="mod">
          <ac:chgData name="Gillian Turnbull" userId="a8c4249d-01c5-44bc-ac4f-3ca5f98a04ae" providerId="ADAL" clId="{7DA5CFCD-132D-42AA-9491-63BE2199C8D5}" dt="2024-02-13T06:51:05.436" v="143" actId="20577"/>
          <ac:spMkLst>
            <pc:docMk/>
            <pc:sldMk cId="1159656930" sldId="356"/>
            <ac:spMk id="3" creationId="{85DCA044-B9F8-BF52-5C1A-0C78D3BD7822}"/>
          </ac:spMkLst>
        </pc:spChg>
      </pc:sldChg>
      <pc:sldChg chg="modSp new del mod ord">
        <pc:chgData name="Gillian Turnbull" userId="a8c4249d-01c5-44bc-ac4f-3ca5f98a04ae" providerId="ADAL" clId="{7DA5CFCD-132D-42AA-9491-63BE2199C8D5}" dt="2024-02-15T03:22:45.049" v="244" actId="47"/>
        <pc:sldMkLst>
          <pc:docMk/>
          <pc:sldMk cId="1312122857" sldId="359"/>
        </pc:sldMkLst>
        <pc:spChg chg="mod">
          <ac:chgData name="Gillian Turnbull" userId="a8c4249d-01c5-44bc-ac4f-3ca5f98a04ae" providerId="ADAL" clId="{7DA5CFCD-132D-42AA-9491-63BE2199C8D5}" dt="2024-02-15T03:13:39.502" v="189" actId="20577"/>
          <ac:spMkLst>
            <pc:docMk/>
            <pc:sldMk cId="1312122857" sldId="359"/>
            <ac:spMk id="3" creationId="{5C8164F8-7347-B71F-00A8-C2115270070D}"/>
          </ac:spMkLst>
        </pc:spChg>
        <pc:spChg chg="mod">
          <ac:chgData name="Gillian Turnbull" userId="a8c4249d-01c5-44bc-ac4f-3ca5f98a04ae" providerId="ADAL" clId="{7DA5CFCD-132D-42AA-9491-63BE2199C8D5}" dt="2024-02-15T03:19:03.106" v="239" actId="27636"/>
          <ac:spMkLst>
            <pc:docMk/>
            <pc:sldMk cId="1312122857" sldId="359"/>
            <ac:spMk id="4" creationId="{A2AED287-2DB7-462F-02C2-7FD4BD716A6A}"/>
          </ac:spMkLst>
        </pc:spChg>
      </pc:sldChg>
      <pc:sldChg chg="new del ord">
        <pc:chgData name="Gillian Turnbull" userId="a8c4249d-01c5-44bc-ac4f-3ca5f98a04ae" providerId="ADAL" clId="{7DA5CFCD-132D-42AA-9491-63BE2199C8D5}" dt="2024-02-15T03:13:05.113" v="148" actId="47"/>
        <pc:sldMkLst>
          <pc:docMk/>
          <pc:sldMk cId="2889922404" sldId="359"/>
        </pc:sldMkLst>
      </pc:sldChg>
      <pc:sldChg chg="addSp delSp modSp new mod">
        <pc:chgData name="Gillian Turnbull" userId="a8c4249d-01c5-44bc-ac4f-3ca5f98a04ae" providerId="ADAL" clId="{7DA5CFCD-132D-42AA-9491-63BE2199C8D5}" dt="2024-02-15T03:26:18.490" v="388" actId="122"/>
        <pc:sldMkLst>
          <pc:docMk/>
          <pc:sldMk cId="1912414846" sldId="360"/>
        </pc:sldMkLst>
        <pc:spChg chg="del">
          <ac:chgData name="Gillian Turnbull" userId="a8c4249d-01c5-44bc-ac4f-3ca5f98a04ae" providerId="ADAL" clId="{7DA5CFCD-132D-42AA-9491-63BE2199C8D5}" dt="2024-02-15T03:22:58.041" v="245" actId="478"/>
          <ac:spMkLst>
            <pc:docMk/>
            <pc:sldMk cId="1912414846" sldId="360"/>
            <ac:spMk id="2" creationId="{EC126F75-00AA-B3ED-06EE-55987B6E29BF}"/>
          </ac:spMkLst>
        </pc:spChg>
        <pc:spChg chg="mod">
          <ac:chgData name="Gillian Turnbull" userId="a8c4249d-01c5-44bc-ac4f-3ca5f98a04ae" providerId="ADAL" clId="{7DA5CFCD-132D-42AA-9491-63BE2199C8D5}" dt="2024-02-15T03:26:18.490" v="388" actId="122"/>
          <ac:spMkLst>
            <pc:docMk/>
            <pc:sldMk cId="1912414846" sldId="360"/>
            <ac:spMk id="3" creationId="{ABCB538C-0591-5506-0CB0-FF30571B32B4}"/>
          </ac:spMkLst>
        </pc:spChg>
        <pc:picChg chg="add mod">
          <ac:chgData name="Gillian Turnbull" userId="a8c4249d-01c5-44bc-ac4f-3ca5f98a04ae" providerId="ADAL" clId="{7DA5CFCD-132D-42AA-9491-63BE2199C8D5}" dt="2024-02-15T03:23:11.293" v="247" actId="1076"/>
          <ac:picMkLst>
            <pc:docMk/>
            <pc:sldMk cId="1912414846" sldId="360"/>
            <ac:picMk id="5" creationId="{89C36581-B1CE-73A5-36F6-D7E41311B0F8}"/>
          </ac:picMkLst>
        </pc:picChg>
      </pc:sldChg>
      <pc:sldChg chg="add del">
        <pc:chgData name="Gillian Turnbull" userId="a8c4249d-01c5-44bc-ac4f-3ca5f98a04ae" providerId="ADAL" clId="{7DA5CFCD-132D-42AA-9491-63BE2199C8D5}" dt="2024-02-15T03:13:05.901" v="149" actId="47"/>
        <pc:sldMkLst>
          <pc:docMk/>
          <pc:sldMk cId="4198517013"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07D27-8EA4-45DC-ADA3-1E0B6D05A9F9}" type="datetimeFigureOut">
              <a:rPr lang="en-AU" smtClean="0"/>
              <a:t>16/02/2024</a:t>
            </a:fld>
            <a:endParaRPr lang="en-AU"/>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4F9E3-2DDF-41B1-953C-ED458BBA6842}" type="slidenum">
              <a:rPr lang="en-AU" smtClean="0"/>
              <a:t>‹#›</a:t>
            </a:fld>
            <a:endParaRPr lang="en-AU"/>
          </a:p>
        </p:txBody>
      </p:sp>
    </p:spTree>
    <p:extLst>
      <p:ext uri="{BB962C8B-B14F-4D97-AF65-F5344CB8AC3E}">
        <p14:creationId xmlns:p14="http://schemas.microsoft.com/office/powerpoint/2010/main" val="50934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that this session is about funding from Kingston Council, not other bodies such as State or Federal Government</a:t>
            </a:r>
          </a:p>
          <a:p>
            <a:endParaRPr lang="en-AU" dirty="0"/>
          </a:p>
        </p:txBody>
      </p:sp>
      <p:sp>
        <p:nvSpPr>
          <p:cNvPr id="4" name="Slide Number Placeholder 3"/>
          <p:cNvSpPr>
            <a:spLocks noGrp="1"/>
          </p:cNvSpPr>
          <p:nvPr>
            <p:ph type="sldNum" sz="quarter" idx="5"/>
          </p:nvPr>
        </p:nvSpPr>
        <p:spPr/>
        <p:txBody>
          <a:bodyPr/>
          <a:lstStyle/>
          <a:p>
            <a:fld id="{62F4F9E3-2DDF-41B1-953C-ED458BBA6842}" type="slidenum">
              <a:rPr lang="en-AU" smtClean="0"/>
              <a:t>1</a:t>
            </a:fld>
            <a:endParaRPr lang="en-AU"/>
          </a:p>
        </p:txBody>
      </p:sp>
    </p:spTree>
    <p:extLst>
      <p:ext uri="{BB962C8B-B14F-4D97-AF65-F5344CB8AC3E}">
        <p14:creationId xmlns:p14="http://schemas.microsoft.com/office/powerpoint/2010/main" val="165331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D1F9572-0757-4807-816E-B2D7FD06AB0D}" type="slidenum">
              <a:rPr lang="en-AU" smtClean="0"/>
              <a:t>3</a:t>
            </a:fld>
            <a:endParaRPr lang="en-AU"/>
          </a:p>
        </p:txBody>
      </p:sp>
    </p:spTree>
    <p:extLst>
      <p:ext uri="{BB962C8B-B14F-4D97-AF65-F5344CB8AC3E}">
        <p14:creationId xmlns:p14="http://schemas.microsoft.com/office/powerpoint/2010/main" val="42731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streams we are asking for additional info (scaled reporting).</a:t>
            </a:r>
            <a:endParaRPr lang="en-AU" dirty="0"/>
          </a:p>
        </p:txBody>
      </p:sp>
      <p:sp>
        <p:nvSpPr>
          <p:cNvPr id="4" name="Slide Number Placeholder 3"/>
          <p:cNvSpPr>
            <a:spLocks noGrp="1"/>
          </p:cNvSpPr>
          <p:nvPr>
            <p:ph type="sldNum" sz="quarter" idx="5"/>
          </p:nvPr>
        </p:nvSpPr>
        <p:spPr/>
        <p:txBody>
          <a:bodyPr/>
          <a:lstStyle/>
          <a:p>
            <a:fld id="{62F4F9E3-2DDF-41B1-953C-ED458BBA6842}" type="slidenum">
              <a:rPr lang="en-AU" smtClean="0"/>
              <a:t>5</a:t>
            </a:fld>
            <a:endParaRPr lang="en-AU"/>
          </a:p>
        </p:txBody>
      </p:sp>
    </p:spTree>
    <p:extLst>
      <p:ext uri="{BB962C8B-B14F-4D97-AF65-F5344CB8AC3E}">
        <p14:creationId xmlns:p14="http://schemas.microsoft.com/office/powerpoint/2010/main" val="14871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4F9E3-2DDF-41B1-953C-ED458BBA6842}" type="slidenum">
              <a:rPr lang="en-AU" smtClean="0"/>
              <a:t>6</a:t>
            </a:fld>
            <a:endParaRPr lang="en-AU"/>
          </a:p>
        </p:txBody>
      </p:sp>
    </p:spTree>
    <p:extLst>
      <p:ext uri="{BB962C8B-B14F-4D97-AF65-F5344CB8AC3E}">
        <p14:creationId xmlns:p14="http://schemas.microsoft.com/office/powerpoint/2010/main" val="73419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Kingston Council has appointed a KCF Grants Assessment Panel to assess and determine all applications for funding. The KCF Grants Assessment Panel comprises of the Mayor and one other Councillor, the Chief Executive Officer or their delegate and two community representatives. The Panel meetings are chaired by the Mayor or their delegate.</a:t>
            </a:r>
          </a:p>
          <a:p>
            <a:endParaRPr lang="en-AU" dirty="0"/>
          </a:p>
        </p:txBody>
      </p:sp>
      <p:sp>
        <p:nvSpPr>
          <p:cNvPr id="4" name="Slide Number Placeholder 3"/>
          <p:cNvSpPr>
            <a:spLocks noGrp="1"/>
          </p:cNvSpPr>
          <p:nvPr>
            <p:ph type="sldNum" sz="quarter" idx="5"/>
          </p:nvPr>
        </p:nvSpPr>
        <p:spPr/>
        <p:txBody>
          <a:bodyPr/>
          <a:lstStyle/>
          <a:p>
            <a:fld id="{62F4F9E3-2DDF-41B1-953C-ED458BBA6842}" type="slidenum">
              <a:rPr lang="en-AU" smtClean="0"/>
              <a:t>14</a:t>
            </a:fld>
            <a:endParaRPr lang="en-AU"/>
          </a:p>
        </p:txBody>
      </p:sp>
    </p:spTree>
    <p:extLst>
      <p:ext uri="{BB962C8B-B14F-4D97-AF65-F5344CB8AC3E}">
        <p14:creationId xmlns:p14="http://schemas.microsoft.com/office/powerpoint/2010/main" val="361122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information is kept confidential</a:t>
            </a:r>
          </a:p>
        </p:txBody>
      </p:sp>
      <p:sp>
        <p:nvSpPr>
          <p:cNvPr id="4" name="Slide Number Placeholder 3"/>
          <p:cNvSpPr>
            <a:spLocks noGrp="1"/>
          </p:cNvSpPr>
          <p:nvPr>
            <p:ph type="sldNum" sz="quarter" idx="5"/>
          </p:nvPr>
        </p:nvSpPr>
        <p:spPr/>
        <p:txBody>
          <a:bodyPr/>
          <a:lstStyle/>
          <a:p>
            <a:fld id="{62F4F9E3-2DDF-41B1-953C-ED458BBA6842}" type="slidenum">
              <a:rPr lang="en-AU" smtClean="0"/>
              <a:t>18</a:t>
            </a:fld>
            <a:endParaRPr lang="en-AU"/>
          </a:p>
        </p:txBody>
      </p:sp>
    </p:spTree>
    <p:extLst>
      <p:ext uri="{BB962C8B-B14F-4D97-AF65-F5344CB8AC3E}">
        <p14:creationId xmlns:p14="http://schemas.microsoft.com/office/powerpoint/2010/main" val="12431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Triennial Funding Cycle 2024 - 2027 (3 years of funding for applications received in 2024, 2 years of funding for applications received in 2025, and 1 year of funding for applications received in 2026).</a:t>
            </a:r>
          </a:p>
          <a:p>
            <a:r>
              <a:rPr lang="en-US" sz="1200" dirty="0"/>
              <a:t>Apply </a:t>
            </a:r>
            <a:r>
              <a:rPr lang="en-US" sz="1200" b="1" dirty="0"/>
              <a:t>29 January – 28 March 2024 </a:t>
            </a:r>
            <a:r>
              <a:rPr lang="en-US" sz="1200" dirty="0"/>
              <a:t>for 3 years of funding; outcomes announced in July 2024</a:t>
            </a:r>
          </a:p>
          <a:p>
            <a:r>
              <a:rPr lang="en-US" sz="1200" dirty="0"/>
              <a:t>Apply 29 March 2024 – end of March 2025 for 2 years of funding; outcomes announced in July 2025</a:t>
            </a:r>
          </a:p>
          <a:p>
            <a:r>
              <a:rPr lang="en-US" sz="1200" dirty="0"/>
              <a:t>Apply end of March 2025 – end of March 2026 for 1 year of funding; outcomes announced in July 2026</a:t>
            </a:r>
          </a:p>
          <a:p>
            <a:endParaRPr lang="en-AU" dirty="0"/>
          </a:p>
        </p:txBody>
      </p:sp>
      <p:sp>
        <p:nvSpPr>
          <p:cNvPr id="4" name="Slide Number Placeholder 3"/>
          <p:cNvSpPr>
            <a:spLocks noGrp="1"/>
          </p:cNvSpPr>
          <p:nvPr>
            <p:ph type="sldNum" sz="quarter" idx="5"/>
          </p:nvPr>
        </p:nvSpPr>
        <p:spPr/>
        <p:txBody>
          <a:bodyPr/>
          <a:lstStyle/>
          <a:p>
            <a:fld id="{62F4F9E3-2DDF-41B1-953C-ED458BBA6842}" type="slidenum">
              <a:rPr lang="en-AU" smtClean="0"/>
              <a:t>22</a:t>
            </a:fld>
            <a:endParaRPr lang="en-AU"/>
          </a:p>
        </p:txBody>
      </p:sp>
    </p:spTree>
    <p:extLst>
      <p:ext uri="{BB962C8B-B14F-4D97-AF65-F5344CB8AC3E}">
        <p14:creationId xmlns:p14="http://schemas.microsoft.com/office/powerpoint/2010/main" val="3226472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Each grants category is different, so please read the Guidelines!</a:t>
            </a:r>
          </a:p>
          <a:p>
            <a:pPr marL="0" indent="0">
              <a:buNone/>
            </a:pPr>
            <a:r>
              <a:rPr lang="en-US" dirty="0"/>
              <a:t>Generally, applicants are required to provide:</a:t>
            </a:r>
          </a:p>
          <a:p>
            <a:r>
              <a:rPr lang="en-AU" dirty="0"/>
              <a:t>Individuals must demonstrate they are Kingston residents</a:t>
            </a:r>
          </a:p>
          <a:p>
            <a:r>
              <a:rPr lang="en-AU" dirty="0"/>
              <a:t>Organisations or groups are required to provide:</a:t>
            </a:r>
          </a:p>
          <a:p>
            <a:pPr lvl="1"/>
            <a:r>
              <a:rPr lang="en-AU" dirty="0"/>
              <a:t>Incorporation status</a:t>
            </a:r>
          </a:p>
          <a:p>
            <a:pPr lvl="1"/>
            <a:r>
              <a:rPr lang="en-AU" dirty="0"/>
              <a:t>Public Liability Insurance Certificate of Currency</a:t>
            </a:r>
          </a:p>
          <a:p>
            <a:pPr lvl="1"/>
            <a:r>
              <a:rPr lang="en-AU" dirty="0"/>
              <a:t>Annual Report or Financial Statement</a:t>
            </a:r>
          </a:p>
          <a:p>
            <a:pPr lvl="1"/>
            <a:r>
              <a:rPr lang="en-AU" dirty="0"/>
              <a:t>Child Safe Standards Policy (if applicable)</a:t>
            </a:r>
          </a:p>
          <a:p>
            <a:r>
              <a:rPr lang="en-AU" dirty="0"/>
              <a:t>Applications for grants above $2,000 should be supported by evidence of community need/benefit; applicants capacity to deliver the activity; and quotes for expenses.</a:t>
            </a:r>
          </a:p>
          <a:p>
            <a:r>
              <a:rPr lang="en-AU" dirty="0"/>
              <a:t>Applicants for larger grants are also required to identify how their activity aligns to Council’s goals and identify how they will measure the impact of their funded activity.</a:t>
            </a:r>
          </a:p>
          <a:p>
            <a:endParaRPr lang="en-AU" dirty="0"/>
          </a:p>
        </p:txBody>
      </p:sp>
      <p:sp>
        <p:nvSpPr>
          <p:cNvPr id="4" name="Slide Number Placeholder 3"/>
          <p:cNvSpPr>
            <a:spLocks noGrp="1"/>
          </p:cNvSpPr>
          <p:nvPr>
            <p:ph type="sldNum" sz="quarter" idx="5"/>
          </p:nvPr>
        </p:nvSpPr>
        <p:spPr/>
        <p:txBody>
          <a:bodyPr/>
          <a:lstStyle/>
          <a:p>
            <a:fld id="{62F4F9E3-2DDF-41B1-953C-ED458BBA6842}" type="slidenum">
              <a:rPr lang="en-AU" smtClean="0"/>
              <a:t>26</a:t>
            </a:fld>
            <a:endParaRPr lang="en-AU"/>
          </a:p>
        </p:txBody>
      </p:sp>
    </p:spTree>
    <p:extLst>
      <p:ext uri="{BB962C8B-B14F-4D97-AF65-F5344CB8AC3E}">
        <p14:creationId xmlns:p14="http://schemas.microsoft.com/office/powerpoint/2010/main" val="223010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require any support to know which grant stream to apply for, or assistance with your application, please contact Council’s Grants Officers</a:t>
            </a:r>
            <a:endParaRPr lang="en-AU" dirty="0"/>
          </a:p>
          <a:p>
            <a:endParaRPr lang="en-AU" dirty="0"/>
          </a:p>
        </p:txBody>
      </p:sp>
      <p:sp>
        <p:nvSpPr>
          <p:cNvPr id="4" name="Slide Number Placeholder 3"/>
          <p:cNvSpPr>
            <a:spLocks noGrp="1"/>
          </p:cNvSpPr>
          <p:nvPr>
            <p:ph type="sldNum" sz="quarter" idx="5"/>
          </p:nvPr>
        </p:nvSpPr>
        <p:spPr/>
        <p:txBody>
          <a:bodyPr/>
          <a:lstStyle/>
          <a:p>
            <a:fld id="{E6D92D0A-44B9-4BC2-B410-3E2447C813A6}" type="slidenum">
              <a:rPr lang="en-AU" smtClean="0"/>
              <a:t>31</a:t>
            </a:fld>
            <a:endParaRPr lang="en-AU"/>
          </a:p>
        </p:txBody>
      </p:sp>
    </p:spTree>
    <p:extLst>
      <p:ext uri="{BB962C8B-B14F-4D97-AF65-F5344CB8AC3E}">
        <p14:creationId xmlns:p14="http://schemas.microsoft.com/office/powerpoint/2010/main" val="12551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0688638" cy="7562850"/>
          </a:xfrm>
        </p:spPr>
        <p:txBody>
          <a:bodyPr/>
          <a:lstStyle>
            <a:lvl1pPr>
              <a:defRPr baseline="0"/>
            </a:lvl1pPr>
          </a:lstStyle>
          <a:p>
            <a:r>
              <a:rPr lang="en-US" dirty="0"/>
              <a:t>Click and insert picture </a:t>
            </a:r>
          </a:p>
        </p:txBody>
      </p:sp>
      <p:sp>
        <p:nvSpPr>
          <p:cNvPr id="2" name="Title 1"/>
          <p:cNvSpPr>
            <a:spLocks noGrp="1"/>
          </p:cNvSpPr>
          <p:nvPr>
            <p:ph type="ctrTitle"/>
          </p:nvPr>
        </p:nvSpPr>
        <p:spPr>
          <a:xfrm>
            <a:off x="520851" y="1631017"/>
            <a:ext cx="9085342" cy="567257"/>
          </a:xfrm>
        </p:spPr>
        <p:txBody>
          <a:bodyP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520851" y="2287624"/>
            <a:ext cx="8283695" cy="497809"/>
          </a:xfrm>
        </p:spPr>
        <p:txBody>
          <a:bodyPr>
            <a:normAutofit/>
          </a:bodyPr>
          <a:lstStyle>
            <a:lvl1pPr marL="0" indent="0" algn="l">
              <a:buNone/>
              <a:defRPr sz="2000">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61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62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851" y="1640967"/>
            <a:ext cx="9085342" cy="567257"/>
          </a:xfrm>
        </p:spPr>
        <p:txBody>
          <a:bodyPr>
            <a:noAutofit/>
          </a:bodyPr>
          <a:lstStyle>
            <a:lvl1pPr algn="l">
              <a:defRPr sz="4400"/>
            </a:lvl1pPr>
          </a:lstStyle>
          <a:p>
            <a:r>
              <a:rPr lang="en-AU" dirty="0"/>
              <a:t>Click to edit Master title style</a:t>
            </a:r>
            <a:endParaRPr lang="en-US" dirty="0"/>
          </a:p>
        </p:txBody>
      </p:sp>
      <p:sp>
        <p:nvSpPr>
          <p:cNvPr id="3" name="Subtitle 2"/>
          <p:cNvSpPr>
            <a:spLocks noGrp="1"/>
          </p:cNvSpPr>
          <p:nvPr>
            <p:ph type="subTitle" idx="1"/>
          </p:nvPr>
        </p:nvSpPr>
        <p:spPr>
          <a:xfrm>
            <a:off x="520851" y="2297574"/>
            <a:ext cx="8283695" cy="497809"/>
          </a:xfrm>
        </p:spPr>
        <p:txBody>
          <a:bodyPr>
            <a:normAutofit/>
          </a:bodyPr>
          <a:lstStyle>
            <a:lvl1pPr marL="0" indent="0" algn="l">
              <a:buNone/>
              <a:defRPr sz="2000">
                <a:solidFill>
                  <a:srgbClr val="FFFFFF"/>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AU" dirty="0"/>
              <a:t>Click to edit Master subtitle style</a:t>
            </a:r>
            <a:endParaRPr lang="en-US" dirty="0"/>
          </a:p>
        </p:txBody>
      </p:sp>
      <p:sp>
        <p:nvSpPr>
          <p:cNvPr id="5" name="Freeform 4"/>
          <p:cNvSpPr/>
          <p:nvPr userDrawn="1"/>
        </p:nvSpPr>
        <p:spPr>
          <a:xfrm>
            <a:off x="-6684" y="4678741"/>
            <a:ext cx="10694486" cy="2894135"/>
          </a:xfrm>
          <a:custGeom>
            <a:avLst/>
            <a:gdLst>
              <a:gd name="connsiteX0" fmla="*/ 0 w 10694486"/>
              <a:gd name="connsiteY0" fmla="*/ 2894135 h 2894135"/>
              <a:gd name="connsiteX1" fmla="*/ 6684 w 10694486"/>
              <a:gd name="connsiteY1" fmla="*/ 2640146 h 2894135"/>
              <a:gd name="connsiteX2" fmla="*/ 10694486 w 10694486"/>
              <a:gd name="connsiteY2" fmla="*/ 0 h 2894135"/>
              <a:gd name="connsiteX3" fmla="*/ 10694486 w 10694486"/>
              <a:gd name="connsiteY3" fmla="*/ 2894135 h 2894135"/>
              <a:gd name="connsiteX4" fmla="*/ 0 w 10694486"/>
              <a:gd name="connsiteY4" fmla="*/ 2894135 h 2894135"/>
              <a:gd name="connsiteX0" fmla="*/ 0 w 10694486"/>
              <a:gd name="connsiteY0" fmla="*/ 2894135 h 2894135"/>
              <a:gd name="connsiteX1" fmla="*/ 6684 w 10694486"/>
              <a:gd name="connsiteY1" fmla="*/ 2586675 h 2894135"/>
              <a:gd name="connsiteX2" fmla="*/ 10694486 w 10694486"/>
              <a:gd name="connsiteY2" fmla="*/ 0 h 2894135"/>
              <a:gd name="connsiteX3" fmla="*/ 10694486 w 10694486"/>
              <a:gd name="connsiteY3" fmla="*/ 2894135 h 2894135"/>
              <a:gd name="connsiteX4" fmla="*/ 0 w 10694486"/>
              <a:gd name="connsiteY4" fmla="*/ 2894135 h 289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486" h="2894135">
                <a:moveTo>
                  <a:pt x="0" y="2894135"/>
                </a:moveTo>
                <a:lnTo>
                  <a:pt x="6684" y="2586675"/>
                </a:lnTo>
                <a:lnTo>
                  <a:pt x="10694486" y="0"/>
                </a:lnTo>
                <a:lnTo>
                  <a:pt x="10694486" y="2894135"/>
                </a:lnTo>
                <a:lnTo>
                  <a:pt x="0" y="2894135"/>
                </a:lnTo>
                <a:close/>
              </a:path>
            </a:pathLst>
          </a:custGeom>
          <a:solidFill>
            <a:schemeClr val="bg1">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PT-corn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57049"/>
            <a:ext cx="10688638" cy="2504221"/>
          </a:xfrm>
          <a:prstGeom prst="rect">
            <a:avLst/>
          </a:prstGeom>
        </p:spPr>
      </p:pic>
    </p:spTree>
    <p:extLst>
      <p:ext uri="{BB962C8B-B14F-4D97-AF65-F5344CB8AC3E}">
        <p14:creationId xmlns:p14="http://schemas.microsoft.com/office/powerpoint/2010/main" val="155916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30176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890" y="302866"/>
            <a:ext cx="9286108" cy="1048632"/>
          </a:xfrm>
          <a:prstGeom prst="rect">
            <a:avLst/>
          </a:prstGeom>
        </p:spPr>
        <p:txBody>
          <a:bodyPr vert="horz" lIns="104287" tIns="52144" rIns="104287"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7889" y="1596166"/>
            <a:ext cx="10066747" cy="5417638"/>
          </a:xfrm>
          <a:prstGeom prst="rect">
            <a:avLst/>
          </a:prstGeom>
        </p:spPr>
        <p:txBody>
          <a:bodyPr vert="horz" lIns="104287" tIns="52144" rIns="104287" bIns="521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262083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521437" rtl="0" eaLnBrk="1" latinLnBrk="0" hangingPunct="1">
        <a:spcBef>
          <a:spcPct val="0"/>
        </a:spcBef>
        <a:buNone/>
        <a:defRPr sz="3300" kern="1200">
          <a:solidFill>
            <a:schemeClr val="tx2"/>
          </a:solidFill>
          <a:latin typeface="+mj-lt"/>
          <a:ea typeface="+mj-ea"/>
          <a:cs typeface="+mj-cs"/>
        </a:defRPr>
      </a:lvl1pPr>
    </p:titleStyle>
    <p:bodyStyle>
      <a:lvl1pPr marL="391077" indent="-391077"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1pPr>
      <a:lvl2pPr marL="847334" indent="-32589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2pPr>
      <a:lvl3pPr marL="1303592" indent="-26071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3pPr>
      <a:lvl4pPr marL="1825028" indent="-26071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4pPr>
      <a:lvl5pPr marL="2346465" indent="-26071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890" y="302866"/>
            <a:ext cx="9286108" cy="1048632"/>
          </a:xfrm>
          <a:prstGeom prst="rect">
            <a:avLst/>
          </a:prstGeom>
        </p:spPr>
        <p:txBody>
          <a:bodyPr vert="horz" lIns="104287" tIns="52144" rIns="104287" bIns="0" rtlCol="0" anchor="b">
            <a:normAutofit/>
          </a:bodyPr>
          <a:lstStyle/>
          <a:p>
            <a:r>
              <a:rPr lang="en-AU" dirty="0"/>
              <a:t>Click to edit Master title style</a:t>
            </a:r>
            <a:endParaRPr lang="en-US" dirty="0"/>
          </a:p>
        </p:txBody>
      </p:sp>
      <p:sp>
        <p:nvSpPr>
          <p:cNvPr id="3" name="Text Placeholder 2"/>
          <p:cNvSpPr>
            <a:spLocks noGrp="1"/>
          </p:cNvSpPr>
          <p:nvPr>
            <p:ph type="body" idx="1"/>
          </p:nvPr>
        </p:nvSpPr>
        <p:spPr>
          <a:xfrm>
            <a:off x="337889" y="1596166"/>
            <a:ext cx="10066747" cy="5417638"/>
          </a:xfrm>
          <a:prstGeom prst="rect">
            <a:avLst/>
          </a:prstGeom>
        </p:spPr>
        <p:txBody>
          <a:bodyPr vert="horz" lIns="104287" tIns="52144" rIns="104287" bIns="52144"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89776891"/>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521437" rtl="0" eaLnBrk="1" latinLnBrk="0" hangingPunct="1">
        <a:spcBef>
          <a:spcPct val="0"/>
        </a:spcBef>
        <a:buNone/>
        <a:defRPr sz="3300" kern="1200">
          <a:solidFill>
            <a:schemeClr val="bg1"/>
          </a:solidFill>
          <a:latin typeface="+mj-lt"/>
          <a:ea typeface="+mj-ea"/>
          <a:cs typeface="+mj-cs"/>
        </a:defRPr>
      </a:lvl1pPr>
    </p:titleStyle>
    <p:bodyStyle>
      <a:lvl1pPr marL="391077" indent="-391077" algn="l" defTabSz="521437" rtl="0" eaLnBrk="1" latinLnBrk="0" hangingPunct="1">
        <a:spcBef>
          <a:spcPct val="20000"/>
        </a:spcBef>
        <a:buClrTx/>
        <a:buFont typeface="Arial"/>
        <a:buChar char="•"/>
        <a:defRPr sz="2600" kern="1200">
          <a:solidFill>
            <a:schemeClr val="bg1"/>
          </a:solidFill>
          <a:latin typeface="+mn-lt"/>
          <a:ea typeface="+mn-ea"/>
          <a:cs typeface="+mn-cs"/>
        </a:defRPr>
      </a:lvl1pPr>
      <a:lvl2pPr marL="847334" indent="-325898" algn="l" defTabSz="521437" rtl="0" eaLnBrk="1" latinLnBrk="0" hangingPunct="1">
        <a:spcBef>
          <a:spcPct val="20000"/>
        </a:spcBef>
        <a:buClrTx/>
        <a:buFont typeface="Arial"/>
        <a:buChar char="–"/>
        <a:defRPr sz="2600" kern="1200">
          <a:solidFill>
            <a:schemeClr val="bg1"/>
          </a:solidFill>
          <a:latin typeface="+mn-lt"/>
          <a:ea typeface="+mn-ea"/>
          <a:cs typeface="+mn-cs"/>
        </a:defRPr>
      </a:lvl2pPr>
      <a:lvl3pPr marL="1303592" indent="-260718" algn="l" defTabSz="521437" rtl="0" eaLnBrk="1" latinLnBrk="0" hangingPunct="1">
        <a:spcBef>
          <a:spcPct val="20000"/>
        </a:spcBef>
        <a:buClrTx/>
        <a:buFont typeface="Arial"/>
        <a:buChar char="•"/>
        <a:defRPr sz="2600" kern="1200">
          <a:solidFill>
            <a:schemeClr val="bg1"/>
          </a:solidFill>
          <a:latin typeface="+mn-lt"/>
          <a:ea typeface="+mn-ea"/>
          <a:cs typeface="+mn-cs"/>
        </a:defRPr>
      </a:lvl3pPr>
      <a:lvl4pPr marL="1825028" indent="-260718" algn="l" defTabSz="521437" rtl="0" eaLnBrk="1" latinLnBrk="0" hangingPunct="1">
        <a:spcBef>
          <a:spcPct val="20000"/>
        </a:spcBef>
        <a:buClrTx/>
        <a:buFont typeface="Arial"/>
        <a:buChar char="–"/>
        <a:defRPr sz="2600" kern="1200">
          <a:solidFill>
            <a:schemeClr val="bg1"/>
          </a:solidFill>
          <a:latin typeface="+mn-lt"/>
          <a:ea typeface="+mn-ea"/>
          <a:cs typeface="+mn-cs"/>
        </a:defRPr>
      </a:lvl4pPr>
      <a:lvl5pPr marL="2346465" indent="-260718" algn="l" defTabSz="521437" rtl="0" eaLnBrk="1" latinLnBrk="0" hangingPunct="1">
        <a:spcBef>
          <a:spcPct val="20000"/>
        </a:spcBef>
        <a:buClrTx/>
        <a:buFont typeface="Arial"/>
        <a:buChar char="»"/>
        <a:defRPr sz="2600" kern="1200">
          <a:solidFill>
            <a:schemeClr val="bg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mmunity@kingston.vic.gov.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ingintra.kingston.vic.gov.au/Policies-and-Procedures/Acknowledgement-of-Count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ommunity@kingston.vic.gov.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ngston.vic.gov.au/community/grants/Kingston-charitable-fund" TargetMode="External"/><Relationship Id="rId2" Type="http://schemas.openxmlformats.org/officeDocument/2006/relationships/hyperlink" Target="http://www.kingston.vic.gov.au/community/grants/grants-progra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a:t>Kingston Grants Program</a:t>
            </a:r>
            <a:br>
              <a:rPr lang="en-US" dirty="0"/>
            </a:br>
            <a:r>
              <a:rPr lang="en-US" dirty="0"/>
              <a:t>2024-2025</a:t>
            </a:r>
          </a:p>
        </p:txBody>
      </p:sp>
      <p:sp>
        <p:nvSpPr>
          <p:cNvPr id="14" name="Subtitle 13"/>
          <p:cNvSpPr>
            <a:spLocks noGrp="1"/>
          </p:cNvSpPr>
          <p:nvPr>
            <p:ph type="subTitle" idx="1"/>
          </p:nvPr>
        </p:nvSpPr>
        <p:spPr/>
        <p:txBody>
          <a:bodyPr/>
          <a:lstStyle/>
          <a:p>
            <a:r>
              <a:rPr lang="en-US" dirty="0"/>
              <a:t>Information Session</a:t>
            </a:r>
          </a:p>
        </p:txBody>
      </p:sp>
      <p:sp>
        <p:nvSpPr>
          <p:cNvPr id="12" name="Freeform 11"/>
          <p:cNvSpPr/>
          <p:nvPr/>
        </p:nvSpPr>
        <p:spPr>
          <a:xfrm>
            <a:off x="-6684" y="4678741"/>
            <a:ext cx="10694486" cy="2894135"/>
          </a:xfrm>
          <a:custGeom>
            <a:avLst/>
            <a:gdLst>
              <a:gd name="connsiteX0" fmla="*/ 0 w 10694486"/>
              <a:gd name="connsiteY0" fmla="*/ 2894135 h 2894135"/>
              <a:gd name="connsiteX1" fmla="*/ 6684 w 10694486"/>
              <a:gd name="connsiteY1" fmla="*/ 2640146 h 2894135"/>
              <a:gd name="connsiteX2" fmla="*/ 10694486 w 10694486"/>
              <a:gd name="connsiteY2" fmla="*/ 0 h 2894135"/>
              <a:gd name="connsiteX3" fmla="*/ 10694486 w 10694486"/>
              <a:gd name="connsiteY3" fmla="*/ 2894135 h 2894135"/>
              <a:gd name="connsiteX4" fmla="*/ 0 w 10694486"/>
              <a:gd name="connsiteY4" fmla="*/ 2894135 h 2894135"/>
              <a:gd name="connsiteX0" fmla="*/ 0 w 10694486"/>
              <a:gd name="connsiteY0" fmla="*/ 2894135 h 2894135"/>
              <a:gd name="connsiteX1" fmla="*/ 6684 w 10694486"/>
              <a:gd name="connsiteY1" fmla="*/ 2586675 h 2894135"/>
              <a:gd name="connsiteX2" fmla="*/ 10694486 w 10694486"/>
              <a:gd name="connsiteY2" fmla="*/ 0 h 2894135"/>
              <a:gd name="connsiteX3" fmla="*/ 10694486 w 10694486"/>
              <a:gd name="connsiteY3" fmla="*/ 2894135 h 2894135"/>
              <a:gd name="connsiteX4" fmla="*/ 0 w 10694486"/>
              <a:gd name="connsiteY4" fmla="*/ 2894135 h 289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486" h="2894135">
                <a:moveTo>
                  <a:pt x="0" y="2894135"/>
                </a:moveTo>
                <a:lnTo>
                  <a:pt x="6684" y="2586675"/>
                </a:lnTo>
                <a:lnTo>
                  <a:pt x="10694486" y="0"/>
                </a:lnTo>
                <a:lnTo>
                  <a:pt x="10694486" y="2894135"/>
                </a:lnTo>
                <a:lnTo>
                  <a:pt x="0" y="2894135"/>
                </a:lnTo>
                <a:close/>
              </a:path>
            </a:pathLst>
          </a:custGeom>
          <a:solidFill>
            <a:schemeClr val="tx2">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PT-cor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7049"/>
            <a:ext cx="10688638" cy="2504221"/>
          </a:xfrm>
          <a:prstGeom prst="rect">
            <a:avLst/>
          </a:prstGeom>
        </p:spPr>
      </p:pic>
    </p:spTree>
    <p:extLst>
      <p:ext uri="{BB962C8B-B14F-4D97-AF65-F5344CB8AC3E}">
        <p14:creationId xmlns:p14="http://schemas.microsoft.com/office/powerpoint/2010/main" val="285679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6D01-F088-9E09-069B-A14F73D24922}"/>
              </a:ext>
            </a:extLst>
          </p:cNvPr>
          <p:cNvSpPr>
            <a:spLocks noGrp="1"/>
          </p:cNvSpPr>
          <p:nvPr>
            <p:ph type="title"/>
          </p:nvPr>
        </p:nvSpPr>
        <p:spPr/>
        <p:txBody>
          <a:bodyPr>
            <a:normAutofit/>
          </a:bodyPr>
          <a:lstStyle/>
          <a:p>
            <a:r>
              <a:rPr lang="en-US" dirty="0"/>
              <a:t>Kingston Charitable Fund - Overview</a:t>
            </a:r>
            <a:endParaRPr lang="en-AU" dirty="0"/>
          </a:p>
        </p:txBody>
      </p:sp>
      <p:sp>
        <p:nvSpPr>
          <p:cNvPr id="3" name="Content Placeholder 2">
            <a:extLst>
              <a:ext uri="{FF2B5EF4-FFF2-40B4-BE49-F238E27FC236}">
                <a16:creationId xmlns:a16="http://schemas.microsoft.com/office/drawing/2014/main" id="{3F62DCB0-9934-5E3E-9818-9CFB9DED4D76}"/>
              </a:ext>
            </a:extLst>
          </p:cNvPr>
          <p:cNvSpPr>
            <a:spLocks noGrp="1"/>
          </p:cNvSpPr>
          <p:nvPr>
            <p:ph idx="1"/>
          </p:nvPr>
        </p:nvSpPr>
        <p:spPr/>
        <p:txBody>
          <a:bodyPr>
            <a:normAutofit fontScale="92500" lnSpcReduction="20000"/>
          </a:bodyPr>
          <a:lstStyle/>
          <a:p>
            <a:pPr marL="0" indent="0">
              <a:buNone/>
            </a:pPr>
            <a:r>
              <a:rPr lang="en-AU" sz="2400" b="1" dirty="0"/>
              <a:t>Purpose</a:t>
            </a:r>
          </a:p>
          <a:p>
            <a:pPr marL="0" lvl="0" indent="0">
              <a:buNone/>
            </a:pPr>
            <a:r>
              <a:rPr lang="en-US" sz="2500" dirty="0"/>
              <a:t>The Kingston Charitable Fund aims to make the community stronger and more connected by supporting charitable organisations.</a:t>
            </a:r>
          </a:p>
          <a:p>
            <a:pPr marL="0" lvl="0" indent="0">
              <a:buNone/>
            </a:pPr>
            <a:endParaRPr lang="en-AU" sz="2400" dirty="0"/>
          </a:p>
          <a:p>
            <a:pPr marL="0" indent="0">
              <a:buNone/>
            </a:pPr>
            <a:r>
              <a:rPr lang="en-AU" sz="2400" b="1" dirty="0"/>
              <a:t>Who can apply?</a:t>
            </a:r>
          </a:p>
          <a:p>
            <a:pPr algn="l">
              <a:buFont typeface="Arial" panose="020B0604020202020204" pitchFamily="34" charset="0"/>
              <a:buChar char="•"/>
            </a:pPr>
            <a:r>
              <a:rPr lang="en-US" sz="2500" dirty="0"/>
              <a:t>Charities who benefit Kingston residents, and</a:t>
            </a:r>
          </a:p>
          <a:p>
            <a:pPr algn="l">
              <a:buFont typeface="Arial" panose="020B0604020202020204" pitchFamily="34" charset="0"/>
              <a:buChar char="•"/>
            </a:pPr>
            <a:r>
              <a:rPr lang="en-US" sz="2500" dirty="0"/>
              <a:t>Have Deductible Gift Recipient Item 1 status (DGR) </a:t>
            </a:r>
          </a:p>
          <a:p>
            <a:pPr algn="l">
              <a:buFont typeface="Arial" panose="020B0604020202020204" pitchFamily="34" charset="0"/>
              <a:buChar char="•"/>
            </a:pPr>
            <a:r>
              <a:rPr lang="en-US" sz="2500" dirty="0"/>
              <a:t>Have Tax Concession Charity status (TCC) </a:t>
            </a:r>
          </a:p>
          <a:p>
            <a:pPr marL="0" indent="0">
              <a:buNone/>
            </a:pPr>
            <a:endParaRPr lang="en-AU" sz="2400" dirty="0"/>
          </a:p>
          <a:p>
            <a:pPr marL="0" indent="0">
              <a:buNone/>
            </a:pPr>
            <a:r>
              <a:rPr lang="en-AU" sz="2400" b="1" dirty="0"/>
              <a:t>Funding</a:t>
            </a:r>
          </a:p>
          <a:p>
            <a:pPr marL="0" indent="0">
              <a:buNone/>
            </a:pPr>
            <a:r>
              <a:rPr lang="en-US" sz="2400" dirty="0"/>
              <a:t>Each year the interest from donations received by the Lord Mayor’s Charitable Fund is given out to local charities (a total of approximately $70k per annum).</a:t>
            </a:r>
          </a:p>
          <a:p>
            <a:pPr marL="0" indent="0">
              <a:buNone/>
            </a:pPr>
            <a:endParaRPr lang="en-US" sz="2400" dirty="0"/>
          </a:p>
          <a:p>
            <a:pPr marL="0" indent="0">
              <a:buNone/>
            </a:pPr>
            <a:r>
              <a:rPr lang="en-AU" sz="2400" b="1" dirty="0"/>
              <a:t>Key Dates</a:t>
            </a:r>
          </a:p>
          <a:p>
            <a:pPr marL="0" indent="0">
              <a:buNone/>
            </a:pPr>
            <a:r>
              <a:rPr lang="en-US" sz="2400" dirty="0"/>
              <a:t>Applications open </a:t>
            </a:r>
            <a:r>
              <a:rPr lang="en-US" sz="2400" b="1" dirty="0"/>
              <a:t>29 January – 23 February 2024</a:t>
            </a:r>
            <a:r>
              <a:rPr lang="en-US" sz="2400" dirty="0"/>
              <a:t>. Funding determined by June 2024.</a:t>
            </a:r>
          </a:p>
          <a:p>
            <a:endParaRPr lang="en-AU" dirty="0"/>
          </a:p>
        </p:txBody>
      </p:sp>
    </p:spTree>
    <p:extLst>
      <p:ext uri="{BB962C8B-B14F-4D97-AF65-F5344CB8AC3E}">
        <p14:creationId xmlns:p14="http://schemas.microsoft.com/office/powerpoint/2010/main" val="329871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C4CA-D9C5-A371-449C-3D5AFB48743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42B2603-73CC-6090-9F97-1C8B9B5254E1}"/>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53349F34-11FA-B227-71E5-1CD4BD053411}"/>
              </a:ext>
            </a:extLst>
          </p:cNvPr>
          <p:cNvPicPr>
            <a:picLocks noChangeAspect="1"/>
          </p:cNvPicPr>
          <p:nvPr/>
        </p:nvPicPr>
        <p:blipFill>
          <a:blip r:embed="rId2"/>
          <a:stretch>
            <a:fillRect/>
          </a:stretch>
        </p:blipFill>
        <p:spPr>
          <a:xfrm>
            <a:off x="443783" y="335408"/>
            <a:ext cx="9074322" cy="7022512"/>
          </a:xfrm>
          <a:prstGeom prst="rect">
            <a:avLst/>
          </a:prstGeom>
        </p:spPr>
      </p:pic>
    </p:spTree>
    <p:extLst>
      <p:ext uri="{BB962C8B-B14F-4D97-AF65-F5344CB8AC3E}">
        <p14:creationId xmlns:p14="http://schemas.microsoft.com/office/powerpoint/2010/main" val="20033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AAC7-5BF4-6625-C2BD-3D6BC229DF5E}"/>
              </a:ext>
            </a:extLst>
          </p:cNvPr>
          <p:cNvSpPr>
            <a:spLocks noGrp="1"/>
          </p:cNvSpPr>
          <p:nvPr>
            <p:ph type="title"/>
          </p:nvPr>
        </p:nvSpPr>
        <p:spPr/>
        <p:txBody>
          <a:bodyPr/>
          <a:lstStyle/>
          <a:p>
            <a:r>
              <a:rPr lang="en-US" dirty="0"/>
              <a:t>Kingston Charitable Fund - Where to apply</a:t>
            </a:r>
            <a:endParaRPr lang="en-AU" dirty="0"/>
          </a:p>
        </p:txBody>
      </p:sp>
      <p:pic>
        <p:nvPicPr>
          <p:cNvPr id="5" name="Picture 4">
            <a:extLst>
              <a:ext uri="{FF2B5EF4-FFF2-40B4-BE49-F238E27FC236}">
                <a16:creationId xmlns:a16="http://schemas.microsoft.com/office/drawing/2014/main" id="{2A1E2D09-A0C3-9103-F9DF-ADE06DA2F543}"/>
              </a:ext>
            </a:extLst>
          </p:cNvPr>
          <p:cNvPicPr>
            <a:picLocks noChangeAspect="1"/>
          </p:cNvPicPr>
          <p:nvPr/>
        </p:nvPicPr>
        <p:blipFill>
          <a:blip r:embed="rId2"/>
          <a:stretch>
            <a:fillRect/>
          </a:stretch>
        </p:blipFill>
        <p:spPr>
          <a:xfrm>
            <a:off x="988090" y="1589972"/>
            <a:ext cx="6895014" cy="5670012"/>
          </a:xfrm>
          <a:prstGeom prst="rect">
            <a:avLst/>
          </a:prstGeom>
        </p:spPr>
      </p:pic>
    </p:spTree>
    <p:extLst>
      <p:ext uri="{BB962C8B-B14F-4D97-AF65-F5344CB8AC3E}">
        <p14:creationId xmlns:p14="http://schemas.microsoft.com/office/powerpoint/2010/main" val="84349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5BE6-E5F4-886E-8FCD-97A2F6FD7BA7}"/>
              </a:ext>
            </a:extLst>
          </p:cNvPr>
          <p:cNvSpPr>
            <a:spLocks noGrp="1"/>
          </p:cNvSpPr>
          <p:nvPr>
            <p:ph type="title"/>
          </p:nvPr>
        </p:nvSpPr>
        <p:spPr/>
        <p:txBody>
          <a:bodyPr/>
          <a:lstStyle/>
          <a:p>
            <a:r>
              <a:rPr lang="en-US" dirty="0"/>
              <a:t>Kingston Charitable Fund - Guidelines</a:t>
            </a:r>
            <a:endParaRPr lang="en-AU" dirty="0"/>
          </a:p>
        </p:txBody>
      </p:sp>
      <p:pic>
        <p:nvPicPr>
          <p:cNvPr id="7" name="Picture 6">
            <a:extLst>
              <a:ext uri="{FF2B5EF4-FFF2-40B4-BE49-F238E27FC236}">
                <a16:creationId xmlns:a16="http://schemas.microsoft.com/office/drawing/2014/main" id="{A95913E0-1A2C-D004-B55B-58A138D1EB05}"/>
              </a:ext>
            </a:extLst>
          </p:cNvPr>
          <p:cNvPicPr>
            <a:picLocks noChangeAspect="1"/>
          </p:cNvPicPr>
          <p:nvPr/>
        </p:nvPicPr>
        <p:blipFill>
          <a:blip r:embed="rId2"/>
          <a:stretch>
            <a:fillRect/>
          </a:stretch>
        </p:blipFill>
        <p:spPr>
          <a:xfrm>
            <a:off x="749808" y="1852324"/>
            <a:ext cx="9399772" cy="4917350"/>
          </a:xfrm>
          <a:prstGeom prst="rect">
            <a:avLst/>
          </a:prstGeom>
        </p:spPr>
      </p:pic>
    </p:spTree>
    <p:extLst>
      <p:ext uri="{BB962C8B-B14F-4D97-AF65-F5344CB8AC3E}">
        <p14:creationId xmlns:p14="http://schemas.microsoft.com/office/powerpoint/2010/main" val="3889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69C0-9EB7-96BB-D8B6-0AFE62D09756}"/>
              </a:ext>
            </a:extLst>
          </p:cNvPr>
          <p:cNvSpPr>
            <a:spLocks noGrp="1"/>
          </p:cNvSpPr>
          <p:nvPr>
            <p:ph type="title"/>
          </p:nvPr>
        </p:nvSpPr>
        <p:spPr/>
        <p:txBody>
          <a:bodyPr>
            <a:normAutofit fontScale="90000"/>
          </a:bodyPr>
          <a:lstStyle/>
          <a:p>
            <a:r>
              <a:rPr lang="en-US" dirty="0"/>
              <a:t>How are the Kingston Charitable Fund grants assessed?</a:t>
            </a:r>
            <a:endParaRPr lang="en-AU" dirty="0"/>
          </a:p>
        </p:txBody>
      </p:sp>
      <p:sp>
        <p:nvSpPr>
          <p:cNvPr id="3" name="Content Placeholder 2">
            <a:extLst>
              <a:ext uri="{FF2B5EF4-FFF2-40B4-BE49-F238E27FC236}">
                <a16:creationId xmlns:a16="http://schemas.microsoft.com/office/drawing/2014/main" id="{1385389A-9931-E28A-823B-2AAD97187C14}"/>
              </a:ext>
            </a:extLst>
          </p:cNvPr>
          <p:cNvSpPr>
            <a:spLocks noGrp="1"/>
          </p:cNvSpPr>
          <p:nvPr>
            <p:ph idx="1"/>
          </p:nvPr>
        </p:nvSpPr>
        <p:spPr/>
        <p:txBody>
          <a:bodyPr/>
          <a:lstStyle/>
          <a:p>
            <a:r>
              <a:rPr lang="en-US" dirty="0"/>
              <a:t>Assessment Criteria:</a:t>
            </a:r>
          </a:p>
          <a:p>
            <a:pPr lvl="1"/>
            <a:r>
              <a:rPr lang="en-US" dirty="0"/>
              <a:t>Community outcomes</a:t>
            </a:r>
          </a:p>
          <a:p>
            <a:pPr lvl="1"/>
            <a:r>
              <a:rPr lang="en-US" dirty="0"/>
              <a:t>Link to planning</a:t>
            </a:r>
          </a:p>
          <a:p>
            <a:pPr lvl="1"/>
            <a:r>
              <a:rPr lang="en-US" dirty="0"/>
              <a:t>Resources</a:t>
            </a:r>
          </a:p>
          <a:p>
            <a:pPr lvl="1"/>
            <a:endParaRPr lang="en-US" dirty="0"/>
          </a:p>
          <a:p>
            <a:r>
              <a:rPr lang="en-US" dirty="0"/>
              <a:t>Assessment Panel comprising of Mayor, Councillor, CEO &amp; 2 Community representatives</a:t>
            </a:r>
          </a:p>
          <a:p>
            <a:endParaRPr lang="en-US" dirty="0"/>
          </a:p>
          <a:p>
            <a:endParaRPr lang="en-US" dirty="0"/>
          </a:p>
          <a:p>
            <a:endParaRPr lang="en-AU" dirty="0"/>
          </a:p>
        </p:txBody>
      </p:sp>
    </p:spTree>
    <p:extLst>
      <p:ext uri="{BB962C8B-B14F-4D97-AF65-F5344CB8AC3E}">
        <p14:creationId xmlns:p14="http://schemas.microsoft.com/office/powerpoint/2010/main" val="150355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FDEE91-1176-68E7-C75B-0FFA58226176}"/>
              </a:ext>
            </a:extLst>
          </p:cNvPr>
          <p:cNvPicPr>
            <a:picLocks noChangeAspect="1"/>
          </p:cNvPicPr>
          <p:nvPr/>
        </p:nvPicPr>
        <p:blipFill>
          <a:blip r:embed="rId2"/>
          <a:stretch>
            <a:fillRect/>
          </a:stretch>
        </p:blipFill>
        <p:spPr>
          <a:xfrm>
            <a:off x="1572768" y="9874"/>
            <a:ext cx="7552976" cy="7552976"/>
          </a:xfrm>
          <a:prstGeom prst="rect">
            <a:avLst/>
          </a:prstGeom>
        </p:spPr>
      </p:pic>
    </p:spTree>
    <p:extLst>
      <p:ext uri="{BB962C8B-B14F-4D97-AF65-F5344CB8AC3E}">
        <p14:creationId xmlns:p14="http://schemas.microsoft.com/office/powerpoint/2010/main" val="118459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A7C4-8B84-BA0F-78EF-F3BBEB0DFE5C}"/>
              </a:ext>
            </a:extLst>
          </p:cNvPr>
          <p:cNvSpPr>
            <a:spLocks noGrp="1"/>
          </p:cNvSpPr>
          <p:nvPr>
            <p:ph type="title"/>
          </p:nvPr>
        </p:nvSpPr>
        <p:spPr/>
        <p:txBody>
          <a:bodyPr/>
          <a:lstStyle/>
          <a:p>
            <a:r>
              <a:rPr lang="en-US" dirty="0"/>
              <a:t>Kingston Grants Program - Where to apply</a:t>
            </a:r>
            <a:endParaRPr lang="en-AU" dirty="0"/>
          </a:p>
        </p:txBody>
      </p:sp>
      <p:sp>
        <p:nvSpPr>
          <p:cNvPr id="9" name="Content Placeholder 8">
            <a:extLst>
              <a:ext uri="{FF2B5EF4-FFF2-40B4-BE49-F238E27FC236}">
                <a16:creationId xmlns:a16="http://schemas.microsoft.com/office/drawing/2014/main" id="{DCB3072A-DB92-6C4F-1E85-024656D699E8}"/>
              </a:ext>
            </a:extLst>
          </p:cNvPr>
          <p:cNvSpPr>
            <a:spLocks noGrp="1"/>
          </p:cNvSpPr>
          <p:nvPr>
            <p:ph idx="1"/>
          </p:nvPr>
        </p:nvSpPr>
        <p:spPr>
          <a:xfrm>
            <a:off x="284001" y="1504726"/>
            <a:ext cx="10066747" cy="5417638"/>
          </a:xfrm>
        </p:spPr>
        <p:txBody>
          <a:bodyPr/>
          <a:lstStyle/>
          <a:p>
            <a:r>
              <a:rPr lang="en-US" dirty="0"/>
              <a:t>Click the grant stream to open for further information and to apply.</a:t>
            </a:r>
          </a:p>
          <a:p>
            <a:endParaRPr lang="en-AU" dirty="0"/>
          </a:p>
        </p:txBody>
      </p:sp>
      <p:pic>
        <p:nvPicPr>
          <p:cNvPr id="12" name="Picture 11">
            <a:extLst>
              <a:ext uri="{FF2B5EF4-FFF2-40B4-BE49-F238E27FC236}">
                <a16:creationId xmlns:a16="http://schemas.microsoft.com/office/drawing/2014/main" id="{01A8DD1C-C080-0592-EC5A-EA40B9DCD7A9}"/>
              </a:ext>
            </a:extLst>
          </p:cNvPr>
          <p:cNvPicPr>
            <a:picLocks noChangeAspect="1"/>
          </p:cNvPicPr>
          <p:nvPr/>
        </p:nvPicPr>
        <p:blipFill>
          <a:blip r:embed="rId2"/>
          <a:stretch>
            <a:fillRect/>
          </a:stretch>
        </p:blipFill>
        <p:spPr>
          <a:xfrm>
            <a:off x="252148" y="2540217"/>
            <a:ext cx="5092171" cy="3979453"/>
          </a:xfrm>
          <a:prstGeom prst="rect">
            <a:avLst/>
          </a:prstGeom>
        </p:spPr>
      </p:pic>
      <p:pic>
        <p:nvPicPr>
          <p:cNvPr id="4" name="Picture 3">
            <a:extLst>
              <a:ext uri="{FF2B5EF4-FFF2-40B4-BE49-F238E27FC236}">
                <a16:creationId xmlns:a16="http://schemas.microsoft.com/office/drawing/2014/main" id="{2B9BD1E9-A67A-745F-1DD2-CDFE257A1272}"/>
              </a:ext>
            </a:extLst>
          </p:cNvPr>
          <p:cNvPicPr>
            <a:picLocks noChangeAspect="1"/>
          </p:cNvPicPr>
          <p:nvPr/>
        </p:nvPicPr>
        <p:blipFill>
          <a:blip r:embed="rId3"/>
          <a:stretch>
            <a:fillRect/>
          </a:stretch>
        </p:blipFill>
        <p:spPr>
          <a:xfrm>
            <a:off x="5586825" y="2540217"/>
            <a:ext cx="5019675" cy="3971925"/>
          </a:xfrm>
          <a:prstGeom prst="rect">
            <a:avLst/>
          </a:prstGeom>
        </p:spPr>
      </p:pic>
    </p:spTree>
    <p:extLst>
      <p:ext uri="{BB962C8B-B14F-4D97-AF65-F5344CB8AC3E}">
        <p14:creationId xmlns:p14="http://schemas.microsoft.com/office/powerpoint/2010/main" val="335510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B5A7-B8EA-C9BA-A380-F2491A9B9BB6}"/>
              </a:ext>
            </a:extLst>
          </p:cNvPr>
          <p:cNvSpPr>
            <a:spLocks noGrp="1"/>
          </p:cNvSpPr>
          <p:nvPr>
            <p:ph type="title"/>
          </p:nvPr>
        </p:nvSpPr>
        <p:spPr/>
        <p:txBody>
          <a:bodyPr/>
          <a:lstStyle/>
          <a:p>
            <a:r>
              <a:rPr lang="en-US" dirty="0"/>
              <a:t>Kingston Grant Program - Guidelines</a:t>
            </a:r>
            <a:endParaRPr lang="en-AU" dirty="0"/>
          </a:p>
        </p:txBody>
      </p:sp>
      <p:pic>
        <p:nvPicPr>
          <p:cNvPr id="5" name="Content Placeholder 4">
            <a:extLst>
              <a:ext uri="{FF2B5EF4-FFF2-40B4-BE49-F238E27FC236}">
                <a16:creationId xmlns:a16="http://schemas.microsoft.com/office/drawing/2014/main" id="{170CDF2B-6BA9-A6CF-A99F-DBD19C6126E3}"/>
              </a:ext>
            </a:extLst>
          </p:cNvPr>
          <p:cNvPicPr>
            <a:picLocks noGrp="1" noChangeAspect="1"/>
          </p:cNvPicPr>
          <p:nvPr>
            <p:ph idx="1"/>
          </p:nvPr>
        </p:nvPicPr>
        <p:blipFill>
          <a:blip r:embed="rId2"/>
          <a:stretch>
            <a:fillRect/>
          </a:stretch>
        </p:blipFill>
        <p:spPr>
          <a:xfrm>
            <a:off x="337890" y="1351498"/>
            <a:ext cx="9816910" cy="5418137"/>
          </a:xfrm>
        </p:spPr>
      </p:pic>
    </p:spTree>
    <p:extLst>
      <p:ext uri="{BB962C8B-B14F-4D97-AF65-F5344CB8AC3E}">
        <p14:creationId xmlns:p14="http://schemas.microsoft.com/office/powerpoint/2010/main" val="170765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6007-A69C-5EB3-BBE1-4C2632315D34}"/>
              </a:ext>
            </a:extLst>
          </p:cNvPr>
          <p:cNvSpPr>
            <a:spLocks noGrp="1"/>
          </p:cNvSpPr>
          <p:nvPr>
            <p:ph type="title"/>
          </p:nvPr>
        </p:nvSpPr>
        <p:spPr>
          <a:xfrm>
            <a:off x="337890" y="302866"/>
            <a:ext cx="9286108" cy="900901"/>
          </a:xfrm>
        </p:spPr>
        <p:txBody>
          <a:bodyPr/>
          <a:lstStyle/>
          <a:p>
            <a:r>
              <a:rPr lang="en-US" dirty="0"/>
              <a:t>Individual Development Grants</a:t>
            </a:r>
            <a:endParaRPr lang="en-AU" dirty="0"/>
          </a:p>
        </p:txBody>
      </p:sp>
      <p:sp>
        <p:nvSpPr>
          <p:cNvPr id="3" name="Content Placeholder 2">
            <a:extLst>
              <a:ext uri="{FF2B5EF4-FFF2-40B4-BE49-F238E27FC236}">
                <a16:creationId xmlns:a16="http://schemas.microsoft.com/office/drawing/2014/main" id="{13CCAE82-F53C-01CE-F9E3-3CC44ED1BF10}"/>
              </a:ext>
            </a:extLst>
          </p:cNvPr>
          <p:cNvSpPr>
            <a:spLocks noGrp="1"/>
          </p:cNvSpPr>
          <p:nvPr>
            <p:ph idx="1"/>
          </p:nvPr>
        </p:nvSpPr>
        <p:spPr>
          <a:xfrm>
            <a:off x="337889" y="1351499"/>
            <a:ext cx="10066747" cy="6010000"/>
          </a:xfrm>
        </p:spPr>
        <p:txBody>
          <a:bodyPr>
            <a:normAutofit fontScale="62500" lnSpcReduction="20000"/>
          </a:bodyPr>
          <a:lstStyle/>
          <a:p>
            <a:pPr marL="0" indent="0">
              <a:buNone/>
            </a:pPr>
            <a:r>
              <a:rPr lang="en-AU" sz="2900" b="1" dirty="0"/>
              <a:t>Purpose</a:t>
            </a:r>
          </a:p>
          <a:p>
            <a:pPr marL="0" indent="0">
              <a:buNone/>
            </a:pPr>
            <a:r>
              <a:rPr lang="en-GB" sz="2900" dirty="0"/>
              <a:t>Achievement Category: To support individuals to compete, perform or represent at a State, National or International level in their chosen discipline; or</a:t>
            </a:r>
          </a:p>
          <a:p>
            <a:pPr marL="0" indent="0">
              <a:buNone/>
            </a:pPr>
            <a:r>
              <a:rPr lang="en-GB" sz="2900" dirty="0"/>
              <a:t>Participation Category: To support individuals experiencing financial hardship to access community institutions and clubs. </a:t>
            </a:r>
            <a:endParaRPr lang="en-AU" sz="2900" dirty="0"/>
          </a:p>
          <a:p>
            <a:pPr marL="0" indent="0">
              <a:buNone/>
            </a:pPr>
            <a:endParaRPr lang="en-AU" sz="2900" dirty="0"/>
          </a:p>
          <a:p>
            <a:pPr marL="0" indent="0">
              <a:buNone/>
            </a:pPr>
            <a:r>
              <a:rPr lang="en-AU" sz="2900" b="1" dirty="0"/>
              <a:t>Who can apply?</a:t>
            </a:r>
          </a:p>
          <a:p>
            <a:pPr marL="0" indent="0">
              <a:buNone/>
            </a:pPr>
            <a:r>
              <a:rPr lang="en-AU" sz="2900" dirty="0"/>
              <a:t>Individual residents of Kingston</a:t>
            </a:r>
          </a:p>
          <a:p>
            <a:pPr marL="0" indent="0">
              <a:buNone/>
            </a:pPr>
            <a:endParaRPr lang="en-AU" sz="2900" dirty="0"/>
          </a:p>
          <a:p>
            <a:pPr marL="0" indent="0">
              <a:buNone/>
            </a:pPr>
            <a:r>
              <a:rPr lang="en-AU" sz="2900" b="1" dirty="0"/>
              <a:t>Categories &amp; funding amounts</a:t>
            </a:r>
          </a:p>
          <a:p>
            <a:pPr marL="0" indent="0">
              <a:buNone/>
            </a:pPr>
            <a:r>
              <a:rPr lang="en-AU" sz="2900" dirty="0"/>
              <a:t>Achievement Category </a:t>
            </a:r>
          </a:p>
          <a:p>
            <a:r>
              <a:rPr lang="en-US" sz="2900" dirty="0"/>
              <a:t>$200 – State level within Victoria </a:t>
            </a:r>
          </a:p>
          <a:p>
            <a:r>
              <a:rPr lang="en-US" sz="2900" dirty="0"/>
              <a:t>$400 – National level held interstate or in Victoria </a:t>
            </a:r>
          </a:p>
          <a:p>
            <a:r>
              <a:rPr lang="en-US" sz="2900" dirty="0"/>
              <a:t>$600 – International level held overseas, interstate or in Victoria </a:t>
            </a:r>
          </a:p>
          <a:p>
            <a:r>
              <a:rPr lang="en-AU" sz="2900" dirty="0"/>
              <a:t>Plus 25% financial hardship consideration </a:t>
            </a:r>
          </a:p>
          <a:p>
            <a:pPr marL="0" indent="0">
              <a:buNone/>
            </a:pPr>
            <a:r>
              <a:rPr lang="en-AU" sz="2900" dirty="0"/>
              <a:t>Participation Category </a:t>
            </a:r>
          </a:p>
          <a:p>
            <a:r>
              <a:rPr lang="en-US" sz="2900" dirty="0"/>
              <a:t>Must demonstrate financial hardship</a:t>
            </a:r>
          </a:p>
          <a:p>
            <a:r>
              <a:rPr lang="en-US" sz="2900" dirty="0"/>
              <a:t>Up to $600 per family</a:t>
            </a:r>
          </a:p>
          <a:p>
            <a:pPr marL="0" indent="0">
              <a:buNone/>
            </a:pPr>
            <a:endParaRPr lang="en-US" sz="2900" dirty="0"/>
          </a:p>
          <a:p>
            <a:pPr marL="0" indent="0">
              <a:buNone/>
            </a:pPr>
            <a:r>
              <a:rPr lang="en-AU" sz="2900" b="1" dirty="0"/>
              <a:t>Key Dates</a:t>
            </a:r>
          </a:p>
          <a:p>
            <a:pPr marL="0" indent="0">
              <a:buNone/>
            </a:pPr>
            <a:r>
              <a:rPr lang="en-AU" sz="2900" dirty="0"/>
              <a:t>Always open. Assessed every 2-4 weeks until funding is exhausted. </a:t>
            </a:r>
            <a:r>
              <a:rPr lang="en-US" sz="2900" dirty="0"/>
              <a:t>Each applicant is eligible to receive a maximum of one grant per financial year.</a:t>
            </a:r>
            <a:endParaRPr lang="en-AU" sz="2900" dirty="0"/>
          </a:p>
        </p:txBody>
      </p:sp>
    </p:spTree>
    <p:extLst>
      <p:ext uri="{BB962C8B-B14F-4D97-AF65-F5344CB8AC3E}">
        <p14:creationId xmlns:p14="http://schemas.microsoft.com/office/powerpoint/2010/main" val="196508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0A84-7533-0940-B2D9-BD0052F7F919}"/>
              </a:ext>
            </a:extLst>
          </p:cNvPr>
          <p:cNvSpPr>
            <a:spLocks noGrp="1"/>
          </p:cNvSpPr>
          <p:nvPr>
            <p:ph type="title"/>
          </p:nvPr>
        </p:nvSpPr>
        <p:spPr/>
        <p:txBody>
          <a:bodyPr/>
          <a:lstStyle/>
          <a:p>
            <a:r>
              <a:rPr lang="en-US" dirty="0"/>
              <a:t>Community Small Grants</a:t>
            </a:r>
            <a:endParaRPr lang="en-AU" dirty="0"/>
          </a:p>
        </p:txBody>
      </p:sp>
      <p:sp>
        <p:nvSpPr>
          <p:cNvPr id="3" name="Content Placeholder 2">
            <a:extLst>
              <a:ext uri="{FF2B5EF4-FFF2-40B4-BE49-F238E27FC236}">
                <a16:creationId xmlns:a16="http://schemas.microsoft.com/office/drawing/2014/main" id="{E33D88BA-E72A-B595-8A07-C6A86459404D}"/>
              </a:ext>
            </a:extLst>
          </p:cNvPr>
          <p:cNvSpPr>
            <a:spLocks noGrp="1"/>
          </p:cNvSpPr>
          <p:nvPr>
            <p:ph idx="1"/>
          </p:nvPr>
        </p:nvSpPr>
        <p:spPr>
          <a:xfrm>
            <a:off x="337889" y="1596166"/>
            <a:ext cx="10066747" cy="5663818"/>
          </a:xfrm>
        </p:spPr>
        <p:txBody>
          <a:bodyPr>
            <a:normAutofit fontScale="62500" lnSpcReduction="20000"/>
          </a:bodyPr>
          <a:lstStyle/>
          <a:p>
            <a:pPr marL="0" indent="0">
              <a:buNone/>
            </a:pPr>
            <a:r>
              <a:rPr lang="en-AU" sz="2800" b="1" dirty="0"/>
              <a:t>Purpose</a:t>
            </a:r>
          </a:p>
          <a:p>
            <a:pPr marL="0" indent="0">
              <a:buNone/>
            </a:pPr>
            <a:r>
              <a:rPr lang="en-GB" sz="2800" dirty="0"/>
              <a:t>To s</a:t>
            </a:r>
            <a:r>
              <a:rPr lang="en-AU" sz="2800" dirty="0" err="1"/>
              <a:t>upport</a:t>
            </a:r>
            <a:r>
              <a:rPr lang="en-AU" sz="2800" dirty="0"/>
              <a:t> smaller scale projects and activities that strengthen community participation, help the environment, improve group sustainability.</a:t>
            </a:r>
          </a:p>
          <a:p>
            <a:pPr marL="0" indent="0">
              <a:buNone/>
            </a:pPr>
            <a:endParaRPr lang="en-AU" sz="2800" dirty="0"/>
          </a:p>
          <a:p>
            <a:pPr marL="0" indent="0">
              <a:buNone/>
            </a:pPr>
            <a:r>
              <a:rPr lang="en-AU" sz="2800" b="1" dirty="0"/>
              <a:t>Who can apply?</a:t>
            </a:r>
          </a:p>
          <a:p>
            <a:pPr marL="0" indent="0">
              <a:buNone/>
            </a:pPr>
            <a:r>
              <a:rPr lang="en-AU" sz="2800" dirty="0"/>
              <a:t>Incorporated not-for-profit community groups and organisations or those </a:t>
            </a:r>
            <a:r>
              <a:rPr lang="en-AU" sz="2800" dirty="0" err="1"/>
              <a:t>auspiced</a:t>
            </a:r>
            <a:r>
              <a:rPr lang="en-AU" sz="2800" dirty="0"/>
              <a:t> by these organisations (Start-up Support category excluded)</a:t>
            </a:r>
          </a:p>
          <a:p>
            <a:pPr marL="0" indent="0">
              <a:buNone/>
            </a:pPr>
            <a:endParaRPr lang="en-AU" sz="2800" dirty="0"/>
          </a:p>
          <a:p>
            <a:pPr marL="0" indent="0">
              <a:buNone/>
            </a:pPr>
            <a:r>
              <a:rPr lang="en-AU" sz="2800" b="1" dirty="0"/>
              <a:t>Categories &amp; funding amounts</a:t>
            </a:r>
          </a:p>
          <a:p>
            <a:pPr marL="0" indent="0">
              <a:buNone/>
            </a:pPr>
            <a:r>
              <a:rPr lang="en-US" sz="2800" dirty="0"/>
              <a:t>All categories $0 - $2000</a:t>
            </a:r>
          </a:p>
          <a:p>
            <a:pPr marL="0" indent="0">
              <a:buNone/>
            </a:pPr>
            <a:r>
              <a:rPr lang="en-US" sz="2800" dirty="0"/>
              <a:t>Categories</a:t>
            </a:r>
          </a:p>
          <a:p>
            <a:r>
              <a:rPr lang="en-US" sz="2800" dirty="0"/>
              <a:t>Community Projects &amp; Programs</a:t>
            </a:r>
          </a:p>
          <a:p>
            <a:r>
              <a:rPr lang="en-US" sz="2800" dirty="0"/>
              <a:t>Community Celebrations</a:t>
            </a:r>
          </a:p>
          <a:p>
            <a:r>
              <a:rPr lang="en-US" sz="2800" dirty="0"/>
              <a:t>Small Equipment</a:t>
            </a:r>
          </a:p>
          <a:p>
            <a:r>
              <a:rPr lang="en-US" sz="2800" dirty="0"/>
              <a:t>Capacity Building</a:t>
            </a:r>
          </a:p>
          <a:p>
            <a:r>
              <a:rPr lang="en-US" sz="2800" dirty="0"/>
              <a:t>Start-up Support</a:t>
            </a:r>
          </a:p>
          <a:p>
            <a:pPr marL="0" indent="0">
              <a:buNone/>
            </a:pPr>
            <a:endParaRPr lang="en-US" sz="2800" dirty="0"/>
          </a:p>
          <a:p>
            <a:pPr marL="0" indent="0">
              <a:buNone/>
            </a:pPr>
            <a:r>
              <a:rPr lang="en-AU" sz="2800" b="1" dirty="0"/>
              <a:t>Key Dates</a:t>
            </a:r>
          </a:p>
          <a:p>
            <a:r>
              <a:rPr lang="en-AU" sz="2900" dirty="0"/>
              <a:t>Always open. Assessed every 4 weeks until funding is exhausted.</a:t>
            </a:r>
            <a:r>
              <a:rPr lang="en-US" sz="3200" dirty="0"/>
              <a:t> </a:t>
            </a:r>
            <a:r>
              <a:rPr lang="en-US" sz="2900" dirty="0"/>
              <a:t>Each applicant is eligible to receive a maximum of one grant per financial year.</a:t>
            </a:r>
            <a:endParaRPr lang="en-AU" sz="2900" dirty="0"/>
          </a:p>
        </p:txBody>
      </p:sp>
    </p:spTree>
    <p:extLst>
      <p:ext uri="{BB962C8B-B14F-4D97-AF65-F5344CB8AC3E}">
        <p14:creationId xmlns:p14="http://schemas.microsoft.com/office/powerpoint/2010/main" val="342601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F218-4ECE-B286-9976-F80D7FD3339E}"/>
              </a:ext>
            </a:extLst>
          </p:cNvPr>
          <p:cNvSpPr>
            <a:spLocks noGrp="1"/>
          </p:cNvSpPr>
          <p:nvPr>
            <p:ph type="title"/>
          </p:nvPr>
        </p:nvSpPr>
        <p:spPr/>
        <p:txBody>
          <a:bodyPr/>
          <a:lstStyle/>
          <a:p>
            <a:r>
              <a:rPr lang="en-US" dirty="0"/>
              <a:t>Introducing Kingston’s Grants Team</a:t>
            </a:r>
            <a:endParaRPr lang="en-AU" dirty="0"/>
          </a:p>
        </p:txBody>
      </p:sp>
      <p:sp>
        <p:nvSpPr>
          <p:cNvPr id="3" name="Content Placeholder 2">
            <a:extLst>
              <a:ext uri="{FF2B5EF4-FFF2-40B4-BE49-F238E27FC236}">
                <a16:creationId xmlns:a16="http://schemas.microsoft.com/office/drawing/2014/main" id="{F666CDFE-79EB-7C67-3865-FCBB0C614CD5}"/>
              </a:ext>
            </a:extLst>
          </p:cNvPr>
          <p:cNvSpPr>
            <a:spLocks noGrp="1"/>
          </p:cNvSpPr>
          <p:nvPr>
            <p:ph idx="1"/>
          </p:nvPr>
        </p:nvSpPr>
        <p:spPr/>
        <p:txBody>
          <a:bodyPr/>
          <a:lstStyle/>
          <a:p>
            <a:pPr marL="0" indent="0">
              <a:buNone/>
            </a:pPr>
            <a:r>
              <a:rPr lang="en-US" dirty="0"/>
              <a:t>Kingston’s Grants Team:</a:t>
            </a:r>
          </a:p>
          <a:p>
            <a:r>
              <a:rPr lang="en-US" dirty="0"/>
              <a:t>Gillian Turnbull, Community Capacity Coordinator</a:t>
            </a:r>
          </a:p>
          <a:p>
            <a:r>
              <a:rPr lang="en-US" dirty="0"/>
              <a:t>Kath Scarpella, Kingston Grants Officer</a:t>
            </a:r>
          </a:p>
          <a:p>
            <a:r>
              <a:rPr lang="en-US" dirty="0"/>
              <a:t>Rachael Hurley, Kingston Grants Officer</a:t>
            </a:r>
          </a:p>
          <a:p>
            <a:endParaRPr lang="en-US" dirty="0"/>
          </a:p>
          <a:p>
            <a:pPr marL="0" indent="0">
              <a:buNone/>
            </a:pPr>
            <a:endParaRPr lang="en-US" dirty="0"/>
          </a:p>
          <a:p>
            <a:pPr marL="0" indent="0">
              <a:buNone/>
            </a:pPr>
            <a:r>
              <a:rPr lang="en-US" dirty="0"/>
              <a:t>Ph: 1300 653 356</a:t>
            </a:r>
          </a:p>
          <a:p>
            <a:pPr marL="0" indent="0">
              <a:buNone/>
            </a:pPr>
            <a:r>
              <a:rPr lang="en-US" dirty="0">
                <a:hlinkClick r:id="rId2"/>
              </a:rPr>
              <a:t>community@kingston.vic.gov.au</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64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75B8-37C6-EFC6-C10F-0B82E911BACD}"/>
              </a:ext>
            </a:extLst>
          </p:cNvPr>
          <p:cNvSpPr>
            <a:spLocks noGrp="1"/>
          </p:cNvSpPr>
          <p:nvPr>
            <p:ph type="title"/>
          </p:nvPr>
        </p:nvSpPr>
        <p:spPr/>
        <p:txBody>
          <a:bodyPr/>
          <a:lstStyle/>
          <a:p>
            <a:r>
              <a:rPr lang="en-US" dirty="0"/>
              <a:t>Community Bi-annual Grants</a:t>
            </a:r>
            <a:endParaRPr lang="en-AU" dirty="0"/>
          </a:p>
        </p:txBody>
      </p:sp>
      <p:sp>
        <p:nvSpPr>
          <p:cNvPr id="3" name="Content Placeholder 2">
            <a:extLst>
              <a:ext uri="{FF2B5EF4-FFF2-40B4-BE49-F238E27FC236}">
                <a16:creationId xmlns:a16="http://schemas.microsoft.com/office/drawing/2014/main" id="{0C745053-4369-442D-E3B4-6387BF2DA058}"/>
              </a:ext>
            </a:extLst>
          </p:cNvPr>
          <p:cNvSpPr>
            <a:spLocks noGrp="1"/>
          </p:cNvSpPr>
          <p:nvPr>
            <p:ph idx="1"/>
          </p:nvPr>
        </p:nvSpPr>
        <p:spPr>
          <a:xfrm>
            <a:off x="337889" y="1351498"/>
            <a:ext cx="10066747" cy="5908486"/>
          </a:xfrm>
        </p:spPr>
        <p:txBody>
          <a:bodyPr>
            <a:normAutofit fontScale="77500" lnSpcReduction="20000"/>
          </a:bodyPr>
          <a:lstStyle/>
          <a:p>
            <a:endParaRPr lang="en-AU" dirty="0"/>
          </a:p>
          <a:p>
            <a:pPr marL="0" indent="0">
              <a:buNone/>
            </a:pPr>
            <a:r>
              <a:rPr lang="en-AU" sz="2400" b="1" dirty="0"/>
              <a:t>Purpose</a:t>
            </a:r>
          </a:p>
          <a:p>
            <a:pPr marL="0" indent="0">
              <a:buNone/>
            </a:pPr>
            <a:r>
              <a:rPr lang="en-GB" sz="2400" dirty="0"/>
              <a:t>To s</a:t>
            </a:r>
            <a:r>
              <a:rPr lang="en-AU" sz="2400" dirty="0" err="1"/>
              <a:t>upport</a:t>
            </a:r>
            <a:r>
              <a:rPr lang="en-AU" sz="2400" dirty="0"/>
              <a:t> delivery of projects and activities aligned to Council’s strategic priorities.</a:t>
            </a:r>
          </a:p>
          <a:p>
            <a:pPr marL="0" indent="0">
              <a:buNone/>
            </a:pPr>
            <a:endParaRPr lang="en-AU" sz="2400" dirty="0"/>
          </a:p>
          <a:p>
            <a:pPr marL="0" indent="0">
              <a:buNone/>
            </a:pPr>
            <a:r>
              <a:rPr lang="en-AU" sz="2400" b="1" dirty="0"/>
              <a:t>Who can apply?</a:t>
            </a:r>
          </a:p>
          <a:p>
            <a:pPr marL="0" indent="0">
              <a:buNone/>
            </a:pPr>
            <a:r>
              <a:rPr lang="en-AU" sz="2400" dirty="0"/>
              <a:t>Incorporated not-for-profit community groups and organisations and artists; or those </a:t>
            </a:r>
            <a:r>
              <a:rPr lang="en-AU" sz="2400" dirty="0" err="1"/>
              <a:t>auspiced</a:t>
            </a:r>
            <a:r>
              <a:rPr lang="en-AU" sz="2400" dirty="0"/>
              <a:t> by these organisations.</a:t>
            </a:r>
          </a:p>
          <a:p>
            <a:pPr marL="0" indent="0">
              <a:buNone/>
            </a:pPr>
            <a:endParaRPr lang="en-AU" sz="2400" dirty="0"/>
          </a:p>
          <a:p>
            <a:pPr marL="0" indent="0">
              <a:buNone/>
            </a:pPr>
            <a:r>
              <a:rPr lang="en-AU" sz="2400" b="1" dirty="0"/>
              <a:t>Categories &amp; funding amounts</a:t>
            </a:r>
          </a:p>
          <a:p>
            <a:pPr marL="0" indent="0">
              <a:buNone/>
            </a:pPr>
            <a:r>
              <a:rPr lang="en-US" sz="2400" dirty="0"/>
              <a:t>All categories $2001 - $10,000</a:t>
            </a:r>
          </a:p>
          <a:p>
            <a:pPr marL="0" indent="0">
              <a:buNone/>
            </a:pPr>
            <a:r>
              <a:rPr lang="en-US" sz="2400" dirty="0"/>
              <a:t>Categories</a:t>
            </a:r>
          </a:p>
          <a:p>
            <a:r>
              <a:rPr lang="en-US" sz="2400" dirty="0"/>
              <a:t>Community Projects &amp; Programs</a:t>
            </a:r>
          </a:p>
          <a:p>
            <a:r>
              <a:rPr lang="en-AU" sz="2400" dirty="0"/>
              <a:t>Small Community Festivals &amp; Events</a:t>
            </a:r>
          </a:p>
          <a:p>
            <a:r>
              <a:rPr lang="en-AU" sz="2400" dirty="0"/>
              <a:t>Minor Capital Works</a:t>
            </a:r>
          </a:p>
          <a:p>
            <a:r>
              <a:rPr lang="en-AU" sz="2400" dirty="0"/>
              <a:t>Arts Projects &amp; Programs</a:t>
            </a:r>
          </a:p>
          <a:p>
            <a:pPr marL="0" indent="0">
              <a:buNone/>
            </a:pPr>
            <a:endParaRPr lang="en-US" sz="2400" dirty="0"/>
          </a:p>
          <a:p>
            <a:pPr marL="0" indent="0">
              <a:buNone/>
            </a:pPr>
            <a:r>
              <a:rPr lang="en-AU" sz="2400" b="1" dirty="0"/>
              <a:t>Key Dates</a:t>
            </a:r>
          </a:p>
          <a:p>
            <a:r>
              <a:rPr lang="en-US" sz="2400" dirty="0"/>
              <a:t>Round 1: </a:t>
            </a:r>
            <a:r>
              <a:rPr lang="en-US" sz="2400" b="1" dirty="0"/>
              <a:t>29 January – 11 March 2024</a:t>
            </a:r>
            <a:r>
              <a:rPr lang="en-US" sz="2400" dirty="0"/>
              <a:t>; outcomes announced in July 2024</a:t>
            </a:r>
          </a:p>
          <a:p>
            <a:r>
              <a:rPr lang="en-US" sz="2400" dirty="0"/>
              <a:t>Round 2: 29 July – 6 September 2024; outcomes announced in December 2024</a:t>
            </a:r>
          </a:p>
          <a:p>
            <a:r>
              <a:rPr lang="en-US" sz="2400" dirty="0"/>
              <a:t>Each applicant is eligible to receive a maximum of one grant per financial year.</a:t>
            </a:r>
            <a:endParaRPr lang="en-AU" sz="2400" dirty="0"/>
          </a:p>
          <a:p>
            <a:endParaRPr lang="en-AU" dirty="0"/>
          </a:p>
        </p:txBody>
      </p:sp>
    </p:spTree>
    <p:extLst>
      <p:ext uri="{BB962C8B-B14F-4D97-AF65-F5344CB8AC3E}">
        <p14:creationId xmlns:p14="http://schemas.microsoft.com/office/powerpoint/2010/main" val="149684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C2FF-D574-D374-A588-916BD8B9E601}"/>
              </a:ext>
            </a:extLst>
          </p:cNvPr>
          <p:cNvSpPr>
            <a:spLocks noGrp="1"/>
          </p:cNvSpPr>
          <p:nvPr>
            <p:ph type="title"/>
          </p:nvPr>
        </p:nvSpPr>
        <p:spPr/>
        <p:txBody>
          <a:bodyPr>
            <a:normAutofit fontScale="90000"/>
          </a:bodyPr>
          <a:lstStyle/>
          <a:p>
            <a:r>
              <a:rPr lang="en-US" dirty="0"/>
              <a:t>Community Festival, Event &amp; Creative Activity Grants</a:t>
            </a:r>
            <a:endParaRPr lang="en-AU" dirty="0"/>
          </a:p>
        </p:txBody>
      </p:sp>
      <p:sp>
        <p:nvSpPr>
          <p:cNvPr id="3" name="Content Placeholder 2">
            <a:extLst>
              <a:ext uri="{FF2B5EF4-FFF2-40B4-BE49-F238E27FC236}">
                <a16:creationId xmlns:a16="http://schemas.microsoft.com/office/drawing/2014/main" id="{435E2B7B-A805-7FB5-914F-FBAEEF7A0F76}"/>
              </a:ext>
            </a:extLst>
          </p:cNvPr>
          <p:cNvSpPr>
            <a:spLocks noGrp="1"/>
          </p:cNvSpPr>
          <p:nvPr>
            <p:ph idx="1"/>
          </p:nvPr>
        </p:nvSpPr>
        <p:spPr>
          <a:xfrm>
            <a:off x="164592" y="1596166"/>
            <a:ext cx="10240045" cy="5663818"/>
          </a:xfrm>
        </p:spPr>
        <p:txBody>
          <a:bodyPr>
            <a:normAutofit fontScale="62500" lnSpcReduction="20000"/>
          </a:bodyPr>
          <a:lstStyle/>
          <a:p>
            <a:pPr marL="0" indent="0">
              <a:buNone/>
            </a:pPr>
            <a:r>
              <a:rPr lang="en-AU" sz="2800" b="1" dirty="0"/>
              <a:t>Purpose</a:t>
            </a:r>
          </a:p>
          <a:p>
            <a:pPr marL="0" lvl="0" indent="0">
              <a:buNone/>
            </a:pPr>
            <a:r>
              <a:rPr lang="en-GB" sz="2800" dirty="0"/>
              <a:t>To s</a:t>
            </a:r>
            <a:r>
              <a:rPr lang="en-AU" sz="2800" dirty="0" err="1"/>
              <a:t>upport</a:t>
            </a:r>
            <a:r>
              <a:rPr lang="en-AU" sz="2800" dirty="0"/>
              <a:t> community event organisers to establish and deliver safe, successful, and sustainably operated festivals, events &amp; creative activities.</a:t>
            </a:r>
            <a:endParaRPr lang="en-AU" sz="2000" dirty="0"/>
          </a:p>
          <a:p>
            <a:pPr marL="0" indent="0">
              <a:buNone/>
            </a:pPr>
            <a:endParaRPr lang="en-AU" sz="2800" dirty="0"/>
          </a:p>
          <a:p>
            <a:pPr marL="0" indent="0">
              <a:buNone/>
            </a:pPr>
            <a:r>
              <a:rPr lang="en-AU" sz="2800" b="1" dirty="0"/>
              <a:t>Who can apply?</a:t>
            </a:r>
          </a:p>
          <a:p>
            <a:pPr marL="0" indent="0">
              <a:buNone/>
            </a:pPr>
            <a:r>
              <a:rPr lang="en-AU" sz="2800" dirty="0"/>
              <a:t>Incorporated not-for-profit community groups and organisations; or those </a:t>
            </a:r>
            <a:r>
              <a:rPr lang="en-AU" sz="2800" dirty="0" err="1"/>
              <a:t>auspiced</a:t>
            </a:r>
            <a:r>
              <a:rPr lang="en-AU" sz="2800" dirty="0"/>
              <a:t> by these organisations.</a:t>
            </a:r>
          </a:p>
          <a:p>
            <a:pPr marL="0" indent="0">
              <a:buNone/>
            </a:pPr>
            <a:endParaRPr lang="en-AU" sz="2800" dirty="0"/>
          </a:p>
          <a:p>
            <a:pPr marL="0" indent="0">
              <a:buNone/>
            </a:pPr>
            <a:r>
              <a:rPr lang="en-AU" sz="2800" b="1" dirty="0"/>
              <a:t>Categories &amp; funding amounts</a:t>
            </a:r>
          </a:p>
          <a:p>
            <a:pPr marL="0" indent="0">
              <a:buNone/>
            </a:pPr>
            <a:r>
              <a:rPr lang="en-US" sz="2800" dirty="0"/>
              <a:t>Up to $25,000</a:t>
            </a:r>
          </a:p>
          <a:p>
            <a:pPr marL="0" indent="0">
              <a:buNone/>
            </a:pPr>
            <a:r>
              <a:rPr lang="en-US" sz="2800" dirty="0"/>
              <a:t>No categories</a:t>
            </a:r>
          </a:p>
          <a:p>
            <a:pPr marL="0" indent="0">
              <a:buNone/>
            </a:pPr>
            <a:endParaRPr lang="en-US" sz="2800" dirty="0"/>
          </a:p>
          <a:p>
            <a:pPr marL="0" indent="0">
              <a:buNone/>
            </a:pPr>
            <a:r>
              <a:rPr lang="en-AU" sz="2800" b="1" dirty="0"/>
              <a:t>Key Dates</a:t>
            </a:r>
          </a:p>
          <a:p>
            <a:pPr marL="0" indent="0">
              <a:buNone/>
            </a:pPr>
            <a:r>
              <a:rPr lang="en-US" sz="2800" dirty="0"/>
              <a:t>Triennial Funding Cycle 2024 - 2027 (3 years of funding for applications received in 2024, 2 years of funding for applications received in 2025, and 1 year of funding for applications received in 2026).</a:t>
            </a:r>
          </a:p>
          <a:p>
            <a:r>
              <a:rPr lang="en-US" sz="2800" dirty="0"/>
              <a:t>Apply </a:t>
            </a:r>
            <a:r>
              <a:rPr lang="en-US" sz="2800" b="1" dirty="0"/>
              <a:t>29 January – 28 March 2024 </a:t>
            </a:r>
            <a:r>
              <a:rPr lang="en-US" sz="2800" dirty="0"/>
              <a:t>for 3 years of funding; outcomes announced in July 2024</a:t>
            </a:r>
          </a:p>
          <a:p>
            <a:r>
              <a:rPr lang="en-US" sz="2800" dirty="0"/>
              <a:t>Apply 29 March 2024 – end of March 2025 for 2 years of funding; outcomes announced in July 2025</a:t>
            </a:r>
          </a:p>
          <a:p>
            <a:r>
              <a:rPr lang="en-US" sz="2800" dirty="0"/>
              <a:t>Apply end of March 2025 – end of March 2026 for 1 year of funding; outcomes announced in July 2026</a:t>
            </a:r>
          </a:p>
          <a:p>
            <a:pPr marL="0" indent="0">
              <a:buNone/>
            </a:pPr>
            <a:endParaRPr lang="en-AU" sz="2800" dirty="0"/>
          </a:p>
          <a:p>
            <a:pPr marL="0" indent="0">
              <a:buNone/>
            </a:pPr>
            <a:endParaRPr lang="en-AU" dirty="0"/>
          </a:p>
        </p:txBody>
      </p:sp>
    </p:spTree>
    <p:extLst>
      <p:ext uri="{BB962C8B-B14F-4D97-AF65-F5344CB8AC3E}">
        <p14:creationId xmlns:p14="http://schemas.microsoft.com/office/powerpoint/2010/main" val="60913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8F9F-C151-079A-3B13-7F25E4682D15}"/>
              </a:ext>
            </a:extLst>
          </p:cNvPr>
          <p:cNvSpPr>
            <a:spLocks noGrp="1"/>
          </p:cNvSpPr>
          <p:nvPr>
            <p:ph type="title"/>
          </p:nvPr>
        </p:nvSpPr>
        <p:spPr>
          <a:xfrm>
            <a:off x="337890" y="0"/>
            <a:ext cx="9286108" cy="796729"/>
          </a:xfrm>
        </p:spPr>
        <p:txBody>
          <a:bodyPr/>
          <a:lstStyle/>
          <a:p>
            <a:r>
              <a:rPr lang="en-US" dirty="0"/>
              <a:t>Operational &amp; Partnership Grants</a:t>
            </a:r>
            <a:endParaRPr lang="en-AU" dirty="0"/>
          </a:p>
        </p:txBody>
      </p:sp>
      <p:sp>
        <p:nvSpPr>
          <p:cNvPr id="3" name="Content Placeholder 2">
            <a:extLst>
              <a:ext uri="{FF2B5EF4-FFF2-40B4-BE49-F238E27FC236}">
                <a16:creationId xmlns:a16="http://schemas.microsoft.com/office/drawing/2014/main" id="{B33EB600-5850-8CA3-4941-B5E7952920FE}"/>
              </a:ext>
            </a:extLst>
          </p:cNvPr>
          <p:cNvSpPr>
            <a:spLocks noGrp="1"/>
          </p:cNvSpPr>
          <p:nvPr>
            <p:ph idx="1"/>
          </p:nvPr>
        </p:nvSpPr>
        <p:spPr>
          <a:xfrm>
            <a:off x="115747" y="921000"/>
            <a:ext cx="9508251" cy="6429919"/>
          </a:xfrm>
        </p:spPr>
        <p:txBody>
          <a:bodyPr>
            <a:normAutofit fontScale="70000" lnSpcReduction="20000"/>
          </a:bodyPr>
          <a:lstStyle/>
          <a:p>
            <a:pPr marL="0" indent="0">
              <a:buNone/>
            </a:pPr>
            <a:r>
              <a:rPr lang="en-AU" sz="2400" b="1" dirty="0"/>
              <a:t>Purpose</a:t>
            </a:r>
          </a:p>
          <a:p>
            <a:pPr marL="0" indent="0">
              <a:buNone/>
            </a:pPr>
            <a:r>
              <a:rPr lang="en-AU" sz="2400" dirty="0"/>
              <a:t>To support provision and development of key community services, programs and other initiatives that align with Council’s strategic priorities.</a:t>
            </a:r>
            <a:endParaRPr lang="en-AU" sz="1800" dirty="0"/>
          </a:p>
          <a:p>
            <a:pPr marL="0" indent="0">
              <a:buNone/>
            </a:pPr>
            <a:endParaRPr lang="en-AU" sz="2400" dirty="0"/>
          </a:p>
          <a:p>
            <a:pPr marL="0" indent="0">
              <a:buNone/>
            </a:pPr>
            <a:r>
              <a:rPr lang="en-AU" sz="2400" b="1" dirty="0"/>
              <a:t>Who can apply?</a:t>
            </a:r>
          </a:p>
          <a:p>
            <a:pPr marL="0" indent="0">
              <a:buNone/>
            </a:pPr>
            <a:r>
              <a:rPr lang="en-AU" sz="2400" dirty="0"/>
              <a:t>Incorporated not-for-profit community groups and organisations; or those </a:t>
            </a:r>
            <a:r>
              <a:rPr lang="en-AU" sz="2400" dirty="0" err="1"/>
              <a:t>auspiced</a:t>
            </a:r>
            <a:r>
              <a:rPr lang="en-AU" sz="2400" dirty="0"/>
              <a:t> by these organisations.</a:t>
            </a:r>
          </a:p>
          <a:p>
            <a:pPr marL="0" indent="0">
              <a:buNone/>
            </a:pPr>
            <a:endParaRPr lang="en-AU" sz="2400" dirty="0"/>
          </a:p>
          <a:p>
            <a:pPr marL="0" indent="0">
              <a:buNone/>
            </a:pPr>
            <a:r>
              <a:rPr lang="en-AU" sz="2400" b="1" dirty="0"/>
              <a:t>Categories &amp; funding amounts</a:t>
            </a:r>
          </a:p>
          <a:p>
            <a:r>
              <a:rPr lang="en-US" dirty="0"/>
              <a:t>Multicultural &amp; Seniors</a:t>
            </a:r>
          </a:p>
          <a:p>
            <a:pPr lvl="1"/>
            <a:r>
              <a:rPr lang="en-US" dirty="0"/>
              <a:t>Formula Based: $1000 cap on regular social activities, $3000 cap on meals, plus a qualitative adjustment</a:t>
            </a:r>
          </a:p>
          <a:p>
            <a:r>
              <a:rPr lang="en-US" dirty="0"/>
              <a:t>Community </a:t>
            </a:r>
            <a:r>
              <a:rPr lang="en-US" dirty="0" err="1"/>
              <a:t>Centres</a:t>
            </a:r>
            <a:r>
              <a:rPr lang="en-US" dirty="0"/>
              <a:t> &amp; </a:t>
            </a:r>
            <a:r>
              <a:rPr lang="en-US" dirty="0" err="1"/>
              <a:t>Neighbourhood</a:t>
            </a:r>
            <a:r>
              <a:rPr lang="en-US" dirty="0"/>
              <a:t> Houses</a:t>
            </a:r>
          </a:p>
          <a:p>
            <a:pPr lvl="1"/>
            <a:r>
              <a:rPr lang="en-US" dirty="0"/>
              <a:t>Formula Based: Capped at $100k</a:t>
            </a:r>
          </a:p>
          <a:p>
            <a:r>
              <a:rPr lang="en-US" dirty="0"/>
              <a:t>Specialist Community &amp; Welfare Services</a:t>
            </a:r>
          </a:p>
          <a:p>
            <a:pPr lvl="1"/>
            <a:r>
              <a:rPr lang="en-US" dirty="0"/>
              <a:t>Merit Based: Capped at $90k</a:t>
            </a:r>
          </a:p>
          <a:p>
            <a:r>
              <a:rPr lang="en-US" dirty="0"/>
              <a:t>Community Interest Organisations</a:t>
            </a:r>
          </a:p>
          <a:p>
            <a:pPr lvl="1"/>
            <a:r>
              <a:rPr lang="en-US" dirty="0"/>
              <a:t>Merit Based: Capped at 20k</a:t>
            </a:r>
          </a:p>
          <a:p>
            <a:pPr marL="0" indent="0">
              <a:buNone/>
            </a:pPr>
            <a:endParaRPr lang="en-US" sz="2400" dirty="0"/>
          </a:p>
          <a:p>
            <a:pPr marL="0" indent="0">
              <a:buNone/>
            </a:pPr>
            <a:r>
              <a:rPr lang="en-AU" sz="2400" b="1" dirty="0"/>
              <a:t>Key Dates</a:t>
            </a:r>
          </a:p>
          <a:p>
            <a:pPr marL="0" indent="0">
              <a:buNone/>
            </a:pPr>
            <a:r>
              <a:rPr lang="en-US" sz="2400" dirty="0"/>
              <a:t>Triennial Funding Cycle 2024 – 2027</a:t>
            </a:r>
          </a:p>
          <a:p>
            <a:pPr marL="0" indent="0">
              <a:buNone/>
            </a:pPr>
            <a:r>
              <a:rPr lang="en-US" sz="2400" dirty="0"/>
              <a:t>Apply </a:t>
            </a:r>
            <a:r>
              <a:rPr lang="en-US" sz="2400" b="1" dirty="0"/>
              <a:t>29 January – 28 March 2024 </a:t>
            </a:r>
            <a:r>
              <a:rPr lang="en-US" sz="2400" dirty="0"/>
              <a:t>for 3 years of funding; outcomes announced in July 2024</a:t>
            </a:r>
          </a:p>
        </p:txBody>
      </p:sp>
    </p:spTree>
    <p:extLst>
      <p:ext uri="{BB962C8B-B14F-4D97-AF65-F5344CB8AC3E}">
        <p14:creationId xmlns:p14="http://schemas.microsoft.com/office/powerpoint/2010/main" val="354349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F6AA-782D-310F-11AD-EFBC32F9E2C1}"/>
              </a:ext>
            </a:extLst>
          </p:cNvPr>
          <p:cNvSpPr>
            <a:spLocks noGrp="1"/>
          </p:cNvSpPr>
          <p:nvPr>
            <p:ph type="title"/>
          </p:nvPr>
        </p:nvSpPr>
        <p:spPr/>
        <p:txBody>
          <a:bodyPr/>
          <a:lstStyle/>
          <a:p>
            <a:r>
              <a:rPr lang="en-US" dirty="0"/>
              <a:t>How are grants assessed?</a:t>
            </a:r>
            <a:endParaRPr lang="en-AU" dirty="0"/>
          </a:p>
        </p:txBody>
      </p:sp>
      <p:sp>
        <p:nvSpPr>
          <p:cNvPr id="3" name="Content Placeholder 2">
            <a:extLst>
              <a:ext uri="{FF2B5EF4-FFF2-40B4-BE49-F238E27FC236}">
                <a16:creationId xmlns:a16="http://schemas.microsoft.com/office/drawing/2014/main" id="{19BCBB50-3234-D206-6DDD-9F3A76DD90B9}"/>
              </a:ext>
            </a:extLst>
          </p:cNvPr>
          <p:cNvSpPr>
            <a:spLocks noGrp="1"/>
          </p:cNvSpPr>
          <p:nvPr>
            <p:ph idx="1"/>
          </p:nvPr>
        </p:nvSpPr>
        <p:spPr/>
        <p:txBody>
          <a:bodyPr/>
          <a:lstStyle/>
          <a:p>
            <a:r>
              <a:rPr lang="en-US" dirty="0"/>
              <a:t>All grants are checked against the eligibility criteria prior to assessment</a:t>
            </a:r>
          </a:p>
          <a:p>
            <a:r>
              <a:rPr lang="en-US" dirty="0"/>
              <a:t>Individual Development Grants and Community Small Grants are assessed by our grants team</a:t>
            </a:r>
          </a:p>
          <a:p>
            <a:r>
              <a:rPr lang="en-US" dirty="0"/>
              <a:t>Community Bi-annual, Operational &amp; Partnership, and Community Festival, Event &amp; Creative Activity Grants are assessed against the criteria by relevant Council staff,  then an Assessment Panel who makes recommendations to Council for their decision.</a:t>
            </a:r>
            <a:endParaRPr lang="en-AU" dirty="0"/>
          </a:p>
        </p:txBody>
      </p:sp>
    </p:spTree>
    <p:extLst>
      <p:ext uri="{BB962C8B-B14F-4D97-AF65-F5344CB8AC3E}">
        <p14:creationId xmlns:p14="http://schemas.microsoft.com/office/powerpoint/2010/main" val="92957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D136-76DB-4285-A037-A554EBDF57D4}"/>
              </a:ext>
            </a:extLst>
          </p:cNvPr>
          <p:cNvSpPr>
            <a:spLocks noGrp="1"/>
          </p:cNvSpPr>
          <p:nvPr>
            <p:ph type="title"/>
          </p:nvPr>
        </p:nvSpPr>
        <p:spPr/>
        <p:txBody>
          <a:bodyPr/>
          <a:lstStyle/>
          <a:p>
            <a:r>
              <a:rPr lang="en-US" dirty="0"/>
              <a:t>Assessment Criteria</a:t>
            </a:r>
            <a:endParaRPr lang="en-AU" dirty="0"/>
          </a:p>
        </p:txBody>
      </p:sp>
      <p:sp>
        <p:nvSpPr>
          <p:cNvPr id="6" name="Content Placeholder 5">
            <a:extLst>
              <a:ext uri="{FF2B5EF4-FFF2-40B4-BE49-F238E27FC236}">
                <a16:creationId xmlns:a16="http://schemas.microsoft.com/office/drawing/2014/main" id="{916FE117-BC1A-6E1A-DAEF-1EC19321A070}"/>
              </a:ext>
            </a:extLst>
          </p:cNvPr>
          <p:cNvSpPr>
            <a:spLocks noGrp="1"/>
          </p:cNvSpPr>
          <p:nvPr>
            <p:ph idx="1"/>
          </p:nvPr>
        </p:nvSpPr>
        <p:spPr>
          <a:xfrm>
            <a:off x="337889" y="1596165"/>
            <a:ext cx="10066747" cy="5811631"/>
          </a:xfrm>
        </p:spPr>
        <p:txBody>
          <a:bodyPr>
            <a:normAutofit fontScale="92500" lnSpcReduction="20000"/>
          </a:bodyPr>
          <a:lstStyle/>
          <a:p>
            <a:r>
              <a:rPr lang="en-US" dirty="0"/>
              <a:t>Community Need</a:t>
            </a:r>
          </a:p>
          <a:p>
            <a:pPr lvl="1"/>
            <a:r>
              <a:rPr lang="en-US" dirty="0"/>
              <a:t>What need your activity aims to address</a:t>
            </a:r>
          </a:p>
          <a:p>
            <a:pPr lvl="1"/>
            <a:r>
              <a:rPr lang="en-US" dirty="0"/>
              <a:t>Audience of your activity</a:t>
            </a:r>
          </a:p>
          <a:p>
            <a:r>
              <a:rPr lang="en-US" dirty="0"/>
              <a:t>Community Benefit</a:t>
            </a:r>
          </a:p>
          <a:p>
            <a:pPr lvl="1"/>
            <a:r>
              <a:rPr lang="en-US" dirty="0"/>
              <a:t>Alignment to Council’s strategic aims</a:t>
            </a:r>
          </a:p>
          <a:p>
            <a:pPr lvl="1"/>
            <a:r>
              <a:rPr lang="en-US" dirty="0"/>
              <a:t>How will the activity benefit your audience?</a:t>
            </a:r>
          </a:p>
          <a:p>
            <a:pPr lvl="1"/>
            <a:r>
              <a:rPr lang="en-US" dirty="0"/>
              <a:t>Support access, diversity &amp; inclusion</a:t>
            </a:r>
          </a:p>
          <a:p>
            <a:r>
              <a:rPr lang="en-US" dirty="0"/>
              <a:t>Capacity to Deliver</a:t>
            </a:r>
          </a:p>
          <a:p>
            <a:pPr lvl="1"/>
            <a:r>
              <a:rPr lang="en-US" dirty="0"/>
              <a:t>Project &amp; Financial Planning</a:t>
            </a:r>
          </a:p>
          <a:p>
            <a:r>
              <a:rPr lang="en-US" dirty="0"/>
              <a:t>Capacity for Sustainability</a:t>
            </a:r>
          </a:p>
          <a:p>
            <a:pPr lvl="1"/>
            <a:r>
              <a:rPr lang="en-US" dirty="0"/>
              <a:t>Will the project continue past the funding period?</a:t>
            </a:r>
          </a:p>
          <a:p>
            <a:r>
              <a:rPr lang="en-US" dirty="0"/>
              <a:t>Other Considerations</a:t>
            </a:r>
          </a:p>
          <a:p>
            <a:pPr lvl="1"/>
            <a:r>
              <a:rPr lang="en-US" dirty="0"/>
              <a:t>Limited financial means</a:t>
            </a:r>
          </a:p>
          <a:p>
            <a:pPr lvl="1"/>
            <a:r>
              <a:rPr lang="en-US" dirty="0"/>
              <a:t>Diversity of applications funded</a:t>
            </a:r>
          </a:p>
          <a:p>
            <a:pPr marL="0" indent="0">
              <a:buNone/>
            </a:pPr>
            <a:r>
              <a:rPr lang="en-US" dirty="0"/>
              <a:t>See Guidelines for full details.</a:t>
            </a:r>
          </a:p>
        </p:txBody>
      </p:sp>
    </p:spTree>
    <p:extLst>
      <p:ext uri="{BB962C8B-B14F-4D97-AF65-F5344CB8AC3E}">
        <p14:creationId xmlns:p14="http://schemas.microsoft.com/office/powerpoint/2010/main" val="69447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AE1E-06D2-5C15-F31E-8BFF8A6EB6C8}"/>
              </a:ext>
            </a:extLst>
          </p:cNvPr>
          <p:cNvSpPr>
            <a:spLocks noGrp="1"/>
          </p:cNvSpPr>
          <p:nvPr>
            <p:ph type="title"/>
          </p:nvPr>
        </p:nvSpPr>
        <p:spPr/>
        <p:txBody>
          <a:bodyPr>
            <a:normAutofit/>
          </a:bodyPr>
          <a:lstStyle/>
          <a:p>
            <a:r>
              <a:rPr lang="en-US" dirty="0"/>
              <a:t>How to make an application via SmartyGrants</a:t>
            </a:r>
            <a:endParaRPr lang="en-AU" dirty="0"/>
          </a:p>
        </p:txBody>
      </p:sp>
      <p:sp>
        <p:nvSpPr>
          <p:cNvPr id="3" name="Content Placeholder 2">
            <a:extLst>
              <a:ext uri="{FF2B5EF4-FFF2-40B4-BE49-F238E27FC236}">
                <a16:creationId xmlns:a16="http://schemas.microsoft.com/office/drawing/2014/main" id="{078799FB-9D77-97ED-C109-9BB28981C8F1}"/>
              </a:ext>
            </a:extLst>
          </p:cNvPr>
          <p:cNvSpPr>
            <a:spLocks noGrp="1"/>
          </p:cNvSpPr>
          <p:nvPr>
            <p:ph idx="1"/>
          </p:nvPr>
        </p:nvSpPr>
        <p:spPr/>
        <p:txBody>
          <a:bodyPr/>
          <a:lstStyle/>
          <a:p>
            <a:r>
              <a:rPr lang="en-US" dirty="0"/>
              <a:t>Applications are made via SmartyGrants</a:t>
            </a:r>
          </a:p>
          <a:p>
            <a:r>
              <a:rPr lang="en-US" dirty="0"/>
              <a:t>Log-in, then Start a submission</a:t>
            </a:r>
          </a:p>
          <a:p>
            <a:r>
              <a:rPr lang="en-US" dirty="0"/>
              <a:t>Application Help Booklets for each grant stream are available on Council’s website</a:t>
            </a:r>
          </a:p>
          <a:p>
            <a:endParaRPr lang="en-AU" dirty="0"/>
          </a:p>
        </p:txBody>
      </p:sp>
      <p:pic>
        <p:nvPicPr>
          <p:cNvPr id="7" name="Picture 6">
            <a:extLst>
              <a:ext uri="{FF2B5EF4-FFF2-40B4-BE49-F238E27FC236}">
                <a16:creationId xmlns:a16="http://schemas.microsoft.com/office/drawing/2014/main" id="{E8CB3051-BD63-8064-7666-6FF195CBC6EE}"/>
              </a:ext>
            </a:extLst>
          </p:cNvPr>
          <p:cNvPicPr>
            <a:picLocks noChangeAspect="1"/>
          </p:cNvPicPr>
          <p:nvPr/>
        </p:nvPicPr>
        <p:blipFill>
          <a:blip r:embed="rId2"/>
          <a:stretch>
            <a:fillRect/>
          </a:stretch>
        </p:blipFill>
        <p:spPr>
          <a:xfrm>
            <a:off x="3479928" y="3109086"/>
            <a:ext cx="6624192" cy="4179825"/>
          </a:xfrm>
          <a:prstGeom prst="rect">
            <a:avLst/>
          </a:prstGeom>
        </p:spPr>
      </p:pic>
    </p:spTree>
    <p:extLst>
      <p:ext uri="{BB962C8B-B14F-4D97-AF65-F5344CB8AC3E}">
        <p14:creationId xmlns:p14="http://schemas.microsoft.com/office/powerpoint/2010/main" val="2058141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53AE-C993-9B22-AFCC-5602872C51C5}"/>
              </a:ext>
            </a:extLst>
          </p:cNvPr>
          <p:cNvSpPr>
            <a:spLocks noGrp="1"/>
          </p:cNvSpPr>
          <p:nvPr>
            <p:ph type="title"/>
          </p:nvPr>
        </p:nvSpPr>
        <p:spPr/>
        <p:txBody>
          <a:bodyPr/>
          <a:lstStyle/>
          <a:p>
            <a:r>
              <a:rPr lang="en-US" dirty="0"/>
              <a:t>Application requirements</a:t>
            </a:r>
            <a:endParaRPr lang="en-AU" dirty="0"/>
          </a:p>
        </p:txBody>
      </p:sp>
      <p:sp>
        <p:nvSpPr>
          <p:cNvPr id="3" name="Content Placeholder 2">
            <a:extLst>
              <a:ext uri="{FF2B5EF4-FFF2-40B4-BE49-F238E27FC236}">
                <a16:creationId xmlns:a16="http://schemas.microsoft.com/office/drawing/2014/main" id="{C7801884-E442-5C56-D2BD-B389B898C8BB}"/>
              </a:ext>
            </a:extLst>
          </p:cNvPr>
          <p:cNvSpPr>
            <a:spLocks noGrp="1"/>
          </p:cNvSpPr>
          <p:nvPr>
            <p:ph idx="1"/>
          </p:nvPr>
        </p:nvSpPr>
        <p:spPr/>
        <p:txBody>
          <a:bodyPr>
            <a:normAutofit fontScale="92500" lnSpcReduction="10000"/>
          </a:bodyPr>
          <a:lstStyle/>
          <a:p>
            <a:pPr marL="0" indent="0">
              <a:buNone/>
            </a:pPr>
            <a:r>
              <a:rPr lang="en-US" dirty="0"/>
              <a:t>Generally, applicants are required to provide:</a:t>
            </a:r>
          </a:p>
          <a:p>
            <a:r>
              <a:rPr lang="en-AU" dirty="0"/>
              <a:t>Individuals must demonstrate they are Kingston residents</a:t>
            </a:r>
          </a:p>
          <a:p>
            <a:r>
              <a:rPr lang="en-AU" dirty="0"/>
              <a:t>Organisations or groups are required to provide:</a:t>
            </a:r>
          </a:p>
          <a:p>
            <a:pPr lvl="1"/>
            <a:r>
              <a:rPr lang="en-AU" dirty="0"/>
              <a:t>Incorporation status</a:t>
            </a:r>
          </a:p>
          <a:p>
            <a:pPr lvl="1"/>
            <a:r>
              <a:rPr lang="en-AU" dirty="0"/>
              <a:t>Public Liability Insurance Certificate of Currency</a:t>
            </a:r>
          </a:p>
          <a:p>
            <a:pPr lvl="1"/>
            <a:r>
              <a:rPr lang="en-AU" dirty="0"/>
              <a:t>Annual Report or Financial Statement</a:t>
            </a:r>
          </a:p>
          <a:p>
            <a:pPr lvl="1"/>
            <a:r>
              <a:rPr lang="en-AU" dirty="0"/>
              <a:t>Child Safe Standards Policy (if applicable)</a:t>
            </a:r>
          </a:p>
          <a:p>
            <a:endParaRPr lang="en-AU" sz="1300" dirty="0"/>
          </a:p>
          <a:p>
            <a:r>
              <a:rPr lang="en-AU" dirty="0"/>
              <a:t>Applications for grants above $2,000 should be supported by evidence of community need/benefit; applicants capacity to deliver the activity; and quotes for expenses.</a:t>
            </a:r>
          </a:p>
          <a:p>
            <a:endParaRPr lang="en-AU" sz="1300" dirty="0"/>
          </a:p>
          <a:p>
            <a:r>
              <a:rPr lang="en-AU" dirty="0"/>
              <a:t>Applicants for larger grants are also required to identify how their activity aligns to Council’s goals and identify how they will measure the impact of their funded activity.</a:t>
            </a:r>
          </a:p>
        </p:txBody>
      </p:sp>
    </p:spTree>
    <p:extLst>
      <p:ext uri="{BB962C8B-B14F-4D97-AF65-F5344CB8AC3E}">
        <p14:creationId xmlns:p14="http://schemas.microsoft.com/office/powerpoint/2010/main" val="647795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5C4A-242E-1530-D73B-7DD2858BF2D5}"/>
              </a:ext>
            </a:extLst>
          </p:cNvPr>
          <p:cNvSpPr>
            <a:spLocks noGrp="1"/>
          </p:cNvSpPr>
          <p:nvPr>
            <p:ph type="title"/>
          </p:nvPr>
        </p:nvSpPr>
        <p:spPr/>
        <p:txBody>
          <a:bodyPr/>
          <a:lstStyle/>
          <a:p>
            <a:r>
              <a:rPr lang="en-US" dirty="0"/>
              <a:t>Successful Applications</a:t>
            </a:r>
            <a:endParaRPr lang="en-AU" dirty="0"/>
          </a:p>
        </p:txBody>
      </p:sp>
      <p:sp>
        <p:nvSpPr>
          <p:cNvPr id="3" name="Content Placeholder 2">
            <a:extLst>
              <a:ext uri="{FF2B5EF4-FFF2-40B4-BE49-F238E27FC236}">
                <a16:creationId xmlns:a16="http://schemas.microsoft.com/office/drawing/2014/main" id="{B468569E-2851-FCB1-D1B8-A3F0479451AD}"/>
              </a:ext>
            </a:extLst>
          </p:cNvPr>
          <p:cNvSpPr>
            <a:spLocks noGrp="1"/>
          </p:cNvSpPr>
          <p:nvPr>
            <p:ph idx="1"/>
          </p:nvPr>
        </p:nvSpPr>
        <p:spPr/>
        <p:txBody>
          <a:bodyPr/>
          <a:lstStyle/>
          <a:p>
            <a:r>
              <a:rPr lang="en-US" dirty="0"/>
              <a:t>Once notified of a successful application, you will be asked to sign a funding agreement and provide a tax invoice for payment of your grant.</a:t>
            </a:r>
          </a:p>
          <a:p>
            <a:r>
              <a:rPr lang="en-US" dirty="0"/>
              <a:t>Grants awarded on an annual basis are required to provide an acquittal no later than 14 months after the grant is awarded.</a:t>
            </a:r>
          </a:p>
          <a:p>
            <a:r>
              <a:rPr lang="en-US" dirty="0"/>
              <a:t>Triennial grants are required to provide annual reporting and financial acquittals for the duration of their funding.</a:t>
            </a:r>
          </a:p>
          <a:p>
            <a:endParaRPr lang="en-AU" dirty="0"/>
          </a:p>
        </p:txBody>
      </p:sp>
    </p:spTree>
    <p:extLst>
      <p:ext uri="{BB962C8B-B14F-4D97-AF65-F5344CB8AC3E}">
        <p14:creationId xmlns:p14="http://schemas.microsoft.com/office/powerpoint/2010/main" val="42609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274E-19CD-AC59-F7A3-87893AEF8DAC}"/>
              </a:ext>
            </a:extLst>
          </p:cNvPr>
          <p:cNvSpPr>
            <a:spLocks noGrp="1"/>
          </p:cNvSpPr>
          <p:nvPr>
            <p:ph type="title"/>
          </p:nvPr>
        </p:nvSpPr>
        <p:spPr/>
        <p:txBody>
          <a:bodyPr/>
          <a:lstStyle/>
          <a:p>
            <a:r>
              <a:rPr lang="en-US" dirty="0"/>
              <a:t>Why your application may be unsuccessful</a:t>
            </a:r>
            <a:endParaRPr lang="en-AU" dirty="0"/>
          </a:p>
        </p:txBody>
      </p:sp>
      <p:sp>
        <p:nvSpPr>
          <p:cNvPr id="3" name="Content Placeholder 2">
            <a:extLst>
              <a:ext uri="{FF2B5EF4-FFF2-40B4-BE49-F238E27FC236}">
                <a16:creationId xmlns:a16="http://schemas.microsoft.com/office/drawing/2014/main" id="{C3956BA6-A4BA-F71D-9D2B-757CF8D54937}"/>
              </a:ext>
            </a:extLst>
          </p:cNvPr>
          <p:cNvSpPr>
            <a:spLocks noGrp="1"/>
          </p:cNvSpPr>
          <p:nvPr>
            <p:ph idx="1"/>
          </p:nvPr>
        </p:nvSpPr>
        <p:spPr/>
        <p:txBody>
          <a:bodyPr>
            <a:normAutofit lnSpcReduction="10000"/>
          </a:bodyPr>
          <a:lstStyle/>
          <a:p>
            <a:r>
              <a:rPr lang="en-US" dirty="0"/>
              <a:t>Late or incomplete applications</a:t>
            </a:r>
          </a:p>
          <a:p>
            <a:r>
              <a:rPr lang="en-US" dirty="0"/>
              <a:t>Applicant or activity does not meet the eligibility criteria</a:t>
            </a:r>
          </a:p>
          <a:p>
            <a:r>
              <a:rPr lang="en-AU" dirty="0"/>
              <a:t>Activity doesn’t align with Councils strategic aims</a:t>
            </a:r>
          </a:p>
          <a:p>
            <a:r>
              <a:rPr lang="en-US" dirty="0"/>
              <a:t>Application doesn’t demonstrate that the activity meets the assessment criteria</a:t>
            </a:r>
          </a:p>
          <a:p>
            <a:r>
              <a:rPr lang="en-US" dirty="0"/>
              <a:t>Unrealistic or not complete budget information</a:t>
            </a:r>
          </a:p>
          <a:p>
            <a:r>
              <a:rPr lang="en-US" dirty="0"/>
              <a:t>Poorly planned activities</a:t>
            </a:r>
          </a:p>
          <a:p>
            <a:r>
              <a:rPr lang="en-US" dirty="0"/>
              <a:t>Financial situation of the applicant (may be able to fund the activity themselves, or has debts owing to Council)</a:t>
            </a:r>
          </a:p>
          <a:p>
            <a:r>
              <a:rPr lang="en-US" dirty="0"/>
              <a:t>Ongoing or recurrent funding for same activity</a:t>
            </a:r>
          </a:p>
          <a:p>
            <a:pPr marL="0" indent="0">
              <a:buNone/>
            </a:pPr>
            <a:r>
              <a:rPr lang="en-US" dirty="0"/>
              <a:t>All unsuccessful grant applicants will be provided with the reason their grant was unsuccessful.</a:t>
            </a:r>
          </a:p>
          <a:p>
            <a:endParaRPr lang="en-US" dirty="0"/>
          </a:p>
          <a:p>
            <a:endParaRPr lang="en-AU" dirty="0"/>
          </a:p>
        </p:txBody>
      </p:sp>
    </p:spTree>
    <p:extLst>
      <p:ext uri="{BB962C8B-B14F-4D97-AF65-F5344CB8AC3E}">
        <p14:creationId xmlns:p14="http://schemas.microsoft.com/office/powerpoint/2010/main" val="109653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B05A-FE14-8036-75FA-E87B7E3C54EE}"/>
              </a:ext>
            </a:extLst>
          </p:cNvPr>
          <p:cNvSpPr>
            <a:spLocks noGrp="1"/>
          </p:cNvSpPr>
          <p:nvPr>
            <p:ph type="title"/>
          </p:nvPr>
        </p:nvSpPr>
        <p:spPr/>
        <p:txBody>
          <a:bodyPr/>
          <a:lstStyle/>
          <a:p>
            <a:r>
              <a:rPr lang="en-US" dirty="0"/>
              <a:t>FAQ</a:t>
            </a:r>
            <a:endParaRPr lang="en-AU" dirty="0"/>
          </a:p>
        </p:txBody>
      </p:sp>
      <p:sp>
        <p:nvSpPr>
          <p:cNvPr id="3" name="Content Placeholder 2">
            <a:extLst>
              <a:ext uri="{FF2B5EF4-FFF2-40B4-BE49-F238E27FC236}">
                <a16:creationId xmlns:a16="http://schemas.microsoft.com/office/drawing/2014/main" id="{85DCA044-B9F8-BF52-5C1A-0C78D3BD7822}"/>
              </a:ext>
            </a:extLst>
          </p:cNvPr>
          <p:cNvSpPr>
            <a:spLocks noGrp="1"/>
          </p:cNvSpPr>
          <p:nvPr>
            <p:ph idx="1"/>
          </p:nvPr>
        </p:nvSpPr>
        <p:spPr/>
        <p:txBody>
          <a:bodyPr/>
          <a:lstStyle/>
          <a:p>
            <a:r>
              <a:rPr lang="en-US" dirty="0"/>
              <a:t>Can I apply for multiple grant streams, for example the Kingston Charitable Fund and the Community Bi-annual Grants?</a:t>
            </a:r>
          </a:p>
          <a:p>
            <a:pPr lvl="1"/>
            <a:r>
              <a:rPr lang="en-US" dirty="0"/>
              <a:t>Yes, you can apply to multiple grant streams for different activities</a:t>
            </a:r>
          </a:p>
          <a:p>
            <a:r>
              <a:rPr lang="en-US" dirty="0"/>
              <a:t>Regarding grant streams that are always open, can I apply for more than 1 grant in a financial year?</a:t>
            </a:r>
          </a:p>
          <a:p>
            <a:pPr lvl="1"/>
            <a:r>
              <a:rPr lang="en-US" dirty="0"/>
              <a:t>No, you can only apply for 1 grant per grants round/stream.</a:t>
            </a:r>
          </a:p>
          <a:p>
            <a:r>
              <a:rPr lang="en-US" dirty="0"/>
              <a:t>What do I do if my group/organisation doesn’t fit into a category?</a:t>
            </a:r>
          </a:p>
          <a:p>
            <a:pPr lvl="1"/>
            <a:r>
              <a:rPr lang="en-US" dirty="0"/>
              <a:t>Contact us and we’ll let you know which category you should apply for</a:t>
            </a:r>
          </a:p>
          <a:p>
            <a:pPr lvl="1"/>
            <a:endParaRPr lang="en-US" dirty="0"/>
          </a:p>
          <a:p>
            <a:pPr lvl="1"/>
            <a:endParaRPr lang="en-US" dirty="0"/>
          </a:p>
          <a:p>
            <a:pPr lvl="1"/>
            <a:endParaRPr lang="en-AU" dirty="0"/>
          </a:p>
        </p:txBody>
      </p:sp>
    </p:spTree>
    <p:extLst>
      <p:ext uri="{BB962C8B-B14F-4D97-AF65-F5344CB8AC3E}">
        <p14:creationId xmlns:p14="http://schemas.microsoft.com/office/powerpoint/2010/main" val="115965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FAB2-DA9E-442A-891B-6B754189E958}"/>
              </a:ext>
            </a:extLst>
          </p:cNvPr>
          <p:cNvSpPr>
            <a:spLocks noGrp="1"/>
          </p:cNvSpPr>
          <p:nvPr>
            <p:ph type="title"/>
          </p:nvPr>
        </p:nvSpPr>
        <p:spPr/>
        <p:txBody>
          <a:bodyPr/>
          <a:lstStyle/>
          <a:p>
            <a:r>
              <a:rPr lang="en-AU" dirty="0"/>
              <a:t>Acknowledgment of Country</a:t>
            </a:r>
          </a:p>
        </p:txBody>
      </p:sp>
      <p:sp>
        <p:nvSpPr>
          <p:cNvPr id="3" name="Content Placeholder 2">
            <a:extLst>
              <a:ext uri="{FF2B5EF4-FFF2-40B4-BE49-F238E27FC236}">
                <a16:creationId xmlns:a16="http://schemas.microsoft.com/office/drawing/2014/main" id="{5E6ED529-62A3-4AE9-BEB5-4B2FE6680AB5}"/>
              </a:ext>
            </a:extLst>
          </p:cNvPr>
          <p:cNvSpPr>
            <a:spLocks noGrp="1"/>
          </p:cNvSpPr>
          <p:nvPr>
            <p:ph idx="1"/>
          </p:nvPr>
        </p:nvSpPr>
        <p:spPr/>
        <p:txBody>
          <a:bodyPr/>
          <a:lstStyle/>
          <a:p>
            <a:pPr marL="0" indent="0">
              <a:buNone/>
            </a:pPr>
            <a:endParaRPr lang="en-AU" b="0" i="1" dirty="0">
              <a:solidFill>
                <a:srgbClr val="5D5D5D"/>
              </a:solidFill>
              <a:effectLst/>
              <a:latin typeface="DINWeb"/>
            </a:endParaRPr>
          </a:p>
          <a:p>
            <a:pPr marL="0" indent="0">
              <a:buNone/>
            </a:pPr>
            <a:r>
              <a:rPr lang="en-AU" b="0" i="1" dirty="0">
                <a:solidFill>
                  <a:srgbClr val="5D5D5D"/>
                </a:solidFill>
                <a:effectLst/>
                <a:latin typeface="DINWeb"/>
              </a:rPr>
              <a:t>The City of Kingston proudly acknowledges the Bunurong People of the Kulin Nation as the Traditional Owners and Custodians of this land, and we pay our respect to their Elders, past and present and emerging as well as any Aboriginal or Torres Strait Islander community members with us today.</a:t>
            </a:r>
            <a:r>
              <a:rPr lang="en-AU" b="0" i="0" dirty="0">
                <a:solidFill>
                  <a:srgbClr val="5D5D5D"/>
                </a:solidFill>
                <a:effectLst/>
                <a:latin typeface="DINWeb"/>
              </a:rPr>
              <a:t> </a:t>
            </a:r>
          </a:p>
          <a:p>
            <a:pPr marL="0" indent="0">
              <a:buNone/>
            </a:pPr>
            <a:endParaRPr lang="en-AU" dirty="0">
              <a:solidFill>
                <a:srgbClr val="5D5D5D"/>
              </a:solidFill>
              <a:latin typeface="DINWeb"/>
            </a:endParaRPr>
          </a:p>
          <a:p>
            <a:pPr marL="0" indent="0">
              <a:buNone/>
            </a:pPr>
            <a:r>
              <a:rPr lang="en-AU" dirty="0">
                <a:solidFill>
                  <a:srgbClr val="7030A0"/>
                </a:solidFill>
                <a:hlinkClick r:id="rId3">
                  <a:extLst>
                    <a:ext uri="{A12FA001-AC4F-418D-AE19-62706E023703}">
                      <ahyp:hlinkClr xmlns:ahyp="http://schemas.microsoft.com/office/drawing/2018/hyperlinkcolor" val="tx"/>
                    </a:ext>
                  </a:extLst>
                </a:hlinkClick>
              </a:rPr>
              <a:t>Kingston’s official Acknowledgement of Country</a:t>
            </a:r>
            <a:r>
              <a:rPr lang="en-AU" dirty="0">
                <a:solidFill>
                  <a:srgbClr val="7030A0"/>
                </a:solidFill>
                <a:latin typeface="DINWeb"/>
              </a:rPr>
              <a:t> – there’s a </a:t>
            </a:r>
            <a:r>
              <a:rPr lang="en-AU" dirty="0" err="1">
                <a:solidFill>
                  <a:srgbClr val="7030A0"/>
                </a:solidFill>
                <a:latin typeface="DINWeb"/>
              </a:rPr>
              <a:t>powerpoint</a:t>
            </a:r>
            <a:r>
              <a:rPr lang="en-AU" dirty="0">
                <a:solidFill>
                  <a:srgbClr val="7030A0"/>
                </a:solidFill>
                <a:latin typeface="DINWeb"/>
              </a:rPr>
              <a:t> slide here you can use</a:t>
            </a:r>
            <a:endParaRPr lang="en-AU" dirty="0">
              <a:solidFill>
                <a:srgbClr val="7030A0"/>
              </a:solidFill>
            </a:endParaRPr>
          </a:p>
        </p:txBody>
      </p:sp>
      <p:pic>
        <p:nvPicPr>
          <p:cNvPr id="1026" name="Picture 2">
            <a:extLst>
              <a:ext uri="{FF2B5EF4-FFF2-40B4-BE49-F238E27FC236}">
                <a16:creationId xmlns:a16="http://schemas.microsoft.com/office/drawing/2014/main" id="{92C6195E-57DB-4EA9-AC93-D3141D471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88638"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2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 mark on green pastel background">
            <a:extLst>
              <a:ext uri="{FF2B5EF4-FFF2-40B4-BE49-F238E27FC236}">
                <a16:creationId xmlns:a16="http://schemas.microsoft.com/office/drawing/2014/main" id="{4A20D46E-5B1B-CCC6-6F83-527AEB777F10}"/>
              </a:ext>
            </a:extLst>
          </p:cNvPr>
          <p:cNvPicPr>
            <a:picLocks noGrp="1" noChangeAspect="1"/>
          </p:cNvPicPr>
          <p:nvPr>
            <p:ph idx="1"/>
          </p:nvPr>
        </p:nvPicPr>
        <p:blipFill>
          <a:blip r:embed="rId2"/>
          <a:stretch>
            <a:fillRect/>
          </a:stretch>
        </p:blipFill>
        <p:spPr>
          <a:xfrm>
            <a:off x="0" y="0"/>
            <a:ext cx="10688638" cy="7562850"/>
          </a:xfrm>
        </p:spPr>
      </p:pic>
      <p:sp>
        <p:nvSpPr>
          <p:cNvPr id="8" name="Title 1">
            <a:extLst>
              <a:ext uri="{FF2B5EF4-FFF2-40B4-BE49-F238E27FC236}">
                <a16:creationId xmlns:a16="http://schemas.microsoft.com/office/drawing/2014/main" id="{443F090D-88EC-EBB9-0909-86FDBAD3CCD2}"/>
              </a:ext>
            </a:extLst>
          </p:cNvPr>
          <p:cNvSpPr txBox="1">
            <a:spLocks/>
          </p:cNvSpPr>
          <p:nvPr/>
        </p:nvSpPr>
        <p:spPr>
          <a:xfrm>
            <a:off x="1471613" y="3353247"/>
            <a:ext cx="4475165" cy="1048632"/>
          </a:xfrm>
          <a:prstGeom prst="rect">
            <a:avLst/>
          </a:prstGeom>
        </p:spPr>
        <p:txBody>
          <a:bodyPr vert="horz" lIns="104287" tIns="52144" rIns="104287" bIns="0" rtlCol="0" anchor="b">
            <a:noAutofit/>
          </a:bodyPr>
          <a:lstStyle>
            <a:lvl1pPr algn="l" defTabSz="521437" rtl="0" eaLnBrk="1" latinLnBrk="0" hangingPunct="1">
              <a:spcBef>
                <a:spcPct val="0"/>
              </a:spcBef>
              <a:buNone/>
              <a:defRPr sz="3300" kern="1200">
                <a:solidFill>
                  <a:schemeClr val="tx2"/>
                </a:solidFill>
                <a:latin typeface="+mj-lt"/>
                <a:ea typeface="+mj-ea"/>
                <a:cs typeface="+mj-cs"/>
              </a:defRPr>
            </a:lvl1pPr>
          </a:lstStyle>
          <a:p>
            <a:r>
              <a:rPr lang="en-US" sz="6600" dirty="0">
                <a:solidFill>
                  <a:schemeClr val="bg1"/>
                </a:solidFill>
              </a:rPr>
              <a:t>Questions</a:t>
            </a:r>
            <a:endParaRPr lang="en-AU" sz="6600" dirty="0">
              <a:solidFill>
                <a:schemeClr val="bg1"/>
              </a:solidFill>
            </a:endParaRPr>
          </a:p>
        </p:txBody>
      </p:sp>
    </p:spTree>
    <p:extLst>
      <p:ext uri="{BB962C8B-B14F-4D97-AF65-F5344CB8AC3E}">
        <p14:creationId xmlns:p14="http://schemas.microsoft.com/office/powerpoint/2010/main" val="215972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F7D19-3A8B-EFEF-3631-619B6CB07801}"/>
              </a:ext>
            </a:extLst>
          </p:cNvPr>
          <p:cNvSpPr>
            <a:spLocks noGrp="1"/>
          </p:cNvSpPr>
          <p:nvPr>
            <p:ph idx="1"/>
          </p:nvPr>
        </p:nvSpPr>
        <p:spPr>
          <a:xfrm>
            <a:off x="337889" y="1771650"/>
            <a:ext cx="10066747" cy="5242154"/>
          </a:xfrm>
        </p:spPr>
        <p:txBody>
          <a:bodyPr/>
          <a:lstStyle/>
          <a:p>
            <a:pPr marL="0" indent="0">
              <a:buNone/>
            </a:pPr>
            <a:r>
              <a:rPr lang="en-US" sz="4800" dirty="0"/>
              <a:t>Kingston Grants Officers</a:t>
            </a:r>
          </a:p>
          <a:p>
            <a:pPr marL="0" indent="0">
              <a:buNone/>
            </a:pPr>
            <a:r>
              <a:rPr lang="en-US" sz="4800" dirty="0"/>
              <a:t>Phone Council: 1300 653 356</a:t>
            </a:r>
          </a:p>
          <a:p>
            <a:pPr marL="0" indent="0">
              <a:buNone/>
            </a:pPr>
            <a:r>
              <a:rPr lang="en-US" sz="4800" dirty="0"/>
              <a:t>E: </a:t>
            </a:r>
            <a:r>
              <a:rPr lang="en-US" sz="4800" dirty="0">
                <a:hlinkClick r:id="rId3"/>
              </a:rPr>
              <a:t>community@kingston.vic.gov.au</a:t>
            </a:r>
            <a:endParaRPr lang="en-US" sz="4800" dirty="0"/>
          </a:p>
          <a:p>
            <a:pPr marL="0" indent="0">
              <a:buNone/>
            </a:pPr>
            <a:endParaRPr lang="en-US" sz="4800" dirty="0"/>
          </a:p>
          <a:p>
            <a:pPr marL="0" indent="0">
              <a:buNone/>
            </a:pPr>
            <a:r>
              <a:rPr lang="en-US" sz="2800" dirty="0"/>
              <a:t>Grant writing workshop registrations</a:t>
            </a:r>
          </a:p>
          <a:p>
            <a:pPr marL="0" indent="0">
              <a:buNone/>
            </a:pPr>
            <a:endParaRPr lang="en-AU" dirty="0"/>
          </a:p>
        </p:txBody>
      </p:sp>
      <p:sp>
        <p:nvSpPr>
          <p:cNvPr id="2" name="Title 1">
            <a:extLst>
              <a:ext uri="{FF2B5EF4-FFF2-40B4-BE49-F238E27FC236}">
                <a16:creationId xmlns:a16="http://schemas.microsoft.com/office/drawing/2014/main" id="{73B286DC-11A4-4CCA-C863-1A453813B334}"/>
              </a:ext>
            </a:extLst>
          </p:cNvPr>
          <p:cNvSpPr>
            <a:spLocks noGrp="1"/>
          </p:cNvSpPr>
          <p:nvPr>
            <p:ph type="title"/>
          </p:nvPr>
        </p:nvSpPr>
        <p:spPr>
          <a:xfrm>
            <a:off x="337890" y="302866"/>
            <a:ext cx="9286108" cy="1048632"/>
          </a:xfrm>
        </p:spPr>
        <p:txBody>
          <a:bodyPr/>
          <a:lstStyle/>
          <a:p>
            <a:r>
              <a:rPr lang="en-US" dirty="0"/>
              <a:t>Further Support</a:t>
            </a:r>
            <a:endParaRPr lang="en-AU" dirty="0"/>
          </a:p>
        </p:txBody>
      </p:sp>
    </p:spTree>
    <p:extLst>
      <p:ext uri="{BB962C8B-B14F-4D97-AF65-F5344CB8AC3E}">
        <p14:creationId xmlns:p14="http://schemas.microsoft.com/office/powerpoint/2010/main" val="195072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Contents</a:t>
            </a:r>
          </a:p>
        </p:txBody>
      </p:sp>
      <p:sp>
        <p:nvSpPr>
          <p:cNvPr id="10" name="Content Placeholder 9"/>
          <p:cNvSpPr>
            <a:spLocks noGrp="1"/>
          </p:cNvSpPr>
          <p:nvPr>
            <p:ph idx="1"/>
          </p:nvPr>
        </p:nvSpPr>
        <p:spPr/>
        <p:txBody>
          <a:bodyPr>
            <a:normAutofit lnSpcReduction="10000"/>
          </a:bodyPr>
          <a:lstStyle/>
          <a:p>
            <a:r>
              <a:rPr lang="en-US" dirty="0"/>
              <a:t>Review of Kingston’s Grants</a:t>
            </a:r>
          </a:p>
          <a:p>
            <a:r>
              <a:rPr lang="en-US" dirty="0"/>
              <a:t>Kingston’s new grants program</a:t>
            </a:r>
          </a:p>
          <a:p>
            <a:r>
              <a:rPr lang="en-US" dirty="0"/>
              <a:t>Strategic alignment</a:t>
            </a:r>
          </a:p>
          <a:p>
            <a:r>
              <a:rPr lang="en-US" dirty="0"/>
              <a:t>Where to find information</a:t>
            </a:r>
          </a:p>
          <a:p>
            <a:r>
              <a:rPr lang="en-US" dirty="0"/>
              <a:t>Kingston Charitable Fund</a:t>
            </a:r>
          </a:p>
          <a:p>
            <a:r>
              <a:rPr lang="en-US" dirty="0"/>
              <a:t>Kingston’s Grant Program</a:t>
            </a:r>
          </a:p>
          <a:p>
            <a:r>
              <a:rPr lang="en-US" dirty="0"/>
              <a:t>How are grants assessed?</a:t>
            </a:r>
          </a:p>
          <a:p>
            <a:r>
              <a:rPr lang="en-US" dirty="0"/>
              <a:t>How to make an application via SmartyGrants</a:t>
            </a:r>
          </a:p>
          <a:p>
            <a:r>
              <a:rPr lang="en-US" dirty="0"/>
              <a:t>Application requirements </a:t>
            </a:r>
          </a:p>
          <a:p>
            <a:r>
              <a:rPr lang="en-US" dirty="0"/>
              <a:t>Successful applications</a:t>
            </a:r>
          </a:p>
          <a:p>
            <a:r>
              <a:rPr lang="en-US" dirty="0"/>
              <a:t>Why your application may be unsuccessful</a:t>
            </a:r>
          </a:p>
          <a:p>
            <a:r>
              <a:rPr lang="en-US" dirty="0"/>
              <a:t>Questions?</a:t>
            </a:r>
          </a:p>
        </p:txBody>
      </p:sp>
    </p:spTree>
    <p:extLst>
      <p:ext uri="{BB962C8B-B14F-4D97-AF65-F5344CB8AC3E}">
        <p14:creationId xmlns:p14="http://schemas.microsoft.com/office/powerpoint/2010/main" val="20073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21B7-51BA-1C6B-54A1-727AE8FA7A18}"/>
              </a:ext>
            </a:extLst>
          </p:cNvPr>
          <p:cNvSpPr>
            <a:spLocks noGrp="1"/>
          </p:cNvSpPr>
          <p:nvPr>
            <p:ph type="title"/>
          </p:nvPr>
        </p:nvSpPr>
        <p:spPr/>
        <p:txBody>
          <a:bodyPr/>
          <a:lstStyle/>
          <a:p>
            <a:r>
              <a:rPr lang="en-US" dirty="0"/>
              <a:t>Grants Review</a:t>
            </a:r>
            <a:endParaRPr lang="en-AU" dirty="0"/>
          </a:p>
        </p:txBody>
      </p:sp>
      <p:sp>
        <p:nvSpPr>
          <p:cNvPr id="3" name="Content Placeholder 2">
            <a:extLst>
              <a:ext uri="{FF2B5EF4-FFF2-40B4-BE49-F238E27FC236}">
                <a16:creationId xmlns:a16="http://schemas.microsoft.com/office/drawing/2014/main" id="{92963C49-8262-AB68-8692-34DC1AACC62D}"/>
              </a:ext>
            </a:extLst>
          </p:cNvPr>
          <p:cNvSpPr>
            <a:spLocks noGrp="1"/>
          </p:cNvSpPr>
          <p:nvPr>
            <p:ph idx="1"/>
          </p:nvPr>
        </p:nvSpPr>
        <p:spPr/>
        <p:txBody>
          <a:bodyPr>
            <a:normAutofit lnSpcReduction="10000"/>
          </a:bodyPr>
          <a:lstStyle/>
          <a:p>
            <a:pPr marL="0" indent="0">
              <a:buNone/>
            </a:pPr>
            <a:r>
              <a:rPr lang="en-US" dirty="0"/>
              <a:t>Key issues identified in the review:</a:t>
            </a:r>
          </a:p>
          <a:p>
            <a:r>
              <a:rPr lang="en-US" dirty="0"/>
              <a:t>Transparency &amp; Good Governance</a:t>
            </a:r>
          </a:p>
          <a:p>
            <a:pPr lvl="1"/>
            <a:r>
              <a:rPr lang="en-US" dirty="0"/>
              <a:t>Report back to Council and ratepayers</a:t>
            </a:r>
          </a:p>
          <a:p>
            <a:pPr lvl="1"/>
            <a:r>
              <a:rPr lang="en-US" dirty="0"/>
              <a:t>Increased reporting metrics</a:t>
            </a:r>
          </a:p>
          <a:p>
            <a:pPr lvl="1"/>
            <a:r>
              <a:rPr lang="en-US" dirty="0"/>
              <a:t>Scaled reporting to value of grant</a:t>
            </a:r>
          </a:p>
          <a:p>
            <a:r>
              <a:rPr lang="en-US" dirty="0"/>
              <a:t>Access &amp; Information</a:t>
            </a:r>
          </a:p>
          <a:p>
            <a:pPr lvl="1"/>
            <a:r>
              <a:rPr lang="en-US" dirty="0"/>
              <a:t>Knowing what grants are available</a:t>
            </a:r>
          </a:p>
          <a:p>
            <a:pPr lvl="1"/>
            <a:r>
              <a:rPr lang="en-US" dirty="0"/>
              <a:t>Easy to understand application and assessment processes</a:t>
            </a:r>
          </a:p>
          <a:p>
            <a:pPr lvl="1"/>
            <a:r>
              <a:rPr lang="en-US" dirty="0"/>
              <a:t>Support with applications</a:t>
            </a:r>
          </a:p>
          <a:p>
            <a:r>
              <a:rPr lang="en-AU" dirty="0"/>
              <a:t>Equitable</a:t>
            </a:r>
          </a:p>
          <a:p>
            <a:pPr lvl="1"/>
            <a:r>
              <a:rPr lang="en-AU" dirty="0"/>
              <a:t>Ensuring funds are distributed equitably</a:t>
            </a:r>
          </a:p>
          <a:p>
            <a:pPr lvl="1"/>
            <a:r>
              <a:rPr lang="en-AU" dirty="0"/>
              <a:t>Supporting a greater diversity of applicants</a:t>
            </a:r>
          </a:p>
        </p:txBody>
      </p:sp>
    </p:spTree>
    <p:extLst>
      <p:ext uri="{BB962C8B-B14F-4D97-AF65-F5344CB8AC3E}">
        <p14:creationId xmlns:p14="http://schemas.microsoft.com/office/powerpoint/2010/main" val="308838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12E6-1333-DD45-AFB2-FD6579C7A0F2}"/>
              </a:ext>
            </a:extLst>
          </p:cNvPr>
          <p:cNvSpPr>
            <a:spLocks noGrp="1"/>
          </p:cNvSpPr>
          <p:nvPr>
            <p:ph type="title"/>
          </p:nvPr>
        </p:nvSpPr>
        <p:spPr/>
        <p:txBody>
          <a:bodyPr/>
          <a:lstStyle/>
          <a:p>
            <a:r>
              <a:rPr lang="en-US" dirty="0"/>
              <a:t>Kingston’s new Grants Program</a:t>
            </a:r>
            <a:endParaRPr lang="en-AU" dirty="0"/>
          </a:p>
        </p:txBody>
      </p:sp>
      <p:sp>
        <p:nvSpPr>
          <p:cNvPr id="3" name="Content Placeholder 2">
            <a:extLst>
              <a:ext uri="{FF2B5EF4-FFF2-40B4-BE49-F238E27FC236}">
                <a16:creationId xmlns:a16="http://schemas.microsoft.com/office/drawing/2014/main" id="{602A4A21-B654-CE6D-5421-FE967DF19017}"/>
              </a:ext>
            </a:extLst>
          </p:cNvPr>
          <p:cNvSpPr>
            <a:spLocks noGrp="1"/>
          </p:cNvSpPr>
          <p:nvPr>
            <p:ph idx="1"/>
          </p:nvPr>
        </p:nvSpPr>
        <p:spPr>
          <a:xfrm>
            <a:off x="337889" y="1596166"/>
            <a:ext cx="4221149" cy="5417638"/>
          </a:xfrm>
        </p:spPr>
        <p:txBody>
          <a:bodyPr/>
          <a:lstStyle/>
          <a:p>
            <a:r>
              <a:rPr lang="en-US" dirty="0"/>
              <a:t>Streamlined the grants into 5 new grant streams, plus the Kingston Charitable Fund</a:t>
            </a:r>
            <a:endParaRPr lang="en-AU" dirty="0"/>
          </a:p>
        </p:txBody>
      </p:sp>
      <p:pic>
        <p:nvPicPr>
          <p:cNvPr id="5" name="Picture 4">
            <a:extLst>
              <a:ext uri="{FF2B5EF4-FFF2-40B4-BE49-F238E27FC236}">
                <a16:creationId xmlns:a16="http://schemas.microsoft.com/office/drawing/2014/main" id="{5FCE4165-C5F9-8AD1-5B02-D7CBB62E222F}"/>
              </a:ext>
            </a:extLst>
          </p:cNvPr>
          <p:cNvPicPr>
            <a:picLocks noChangeAspect="1"/>
          </p:cNvPicPr>
          <p:nvPr/>
        </p:nvPicPr>
        <p:blipFill>
          <a:blip r:embed="rId3"/>
          <a:stretch>
            <a:fillRect/>
          </a:stretch>
        </p:blipFill>
        <p:spPr>
          <a:xfrm>
            <a:off x="4559038" y="1396891"/>
            <a:ext cx="6129600" cy="5906974"/>
          </a:xfrm>
          <a:prstGeom prst="rect">
            <a:avLst/>
          </a:prstGeom>
        </p:spPr>
      </p:pic>
    </p:spTree>
    <p:extLst>
      <p:ext uri="{BB962C8B-B14F-4D97-AF65-F5344CB8AC3E}">
        <p14:creationId xmlns:p14="http://schemas.microsoft.com/office/powerpoint/2010/main" val="298001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168A-AA22-F312-C1F0-A0F024B7B9D8}"/>
              </a:ext>
            </a:extLst>
          </p:cNvPr>
          <p:cNvSpPr>
            <a:spLocks noGrp="1"/>
          </p:cNvSpPr>
          <p:nvPr>
            <p:ph type="title"/>
          </p:nvPr>
        </p:nvSpPr>
        <p:spPr/>
        <p:txBody>
          <a:bodyPr/>
          <a:lstStyle/>
          <a:p>
            <a:r>
              <a:rPr lang="en-US" dirty="0"/>
              <a:t>Council’s Strategic Aims</a:t>
            </a:r>
            <a:endParaRPr lang="en-AU" dirty="0"/>
          </a:p>
        </p:txBody>
      </p:sp>
      <p:sp>
        <p:nvSpPr>
          <p:cNvPr id="3" name="Content Placeholder 2">
            <a:extLst>
              <a:ext uri="{FF2B5EF4-FFF2-40B4-BE49-F238E27FC236}">
                <a16:creationId xmlns:a16="http://schemas.microsoft.com/office/drawing/2014/main" id="{352E49EB-2E6B-97F1-424A-0CF66145072E}"/>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10CA2201-2193-829A-3812-35190F163A3F}"/>
              </a:ext>
            </a:extLst>
          </p:cNvPr>
          <p:cNvPicPr>
            <a:picLocks noChangeAspect="1"/>
          </p:cNvPicPr>
          <p:nvPr/>
        </p:nvPicPr>
        <p:blipFill>
          <a:blip r:embed="rId2"/>
          <a:stretch>
            <a:fillRect/>
          </a:stretch>
        </p:blipFill>
        <p:spPr>
          <a:xfrm>
            <a:off x="-174884" y="161925"/>
            <a:ext cx="11038406" cy="7400925"/>
          </a:xfrm>
          <a:prstGeom prst="rect">
            <a:avLst/>
          </a:prstGeom>
        </p:spPr>
      </p:pic>
      <p:sp>
        <p:nvSpPr>
          <p:cNvPr id="6" name="Content Placeholder 2">
            <a:extLst>
              <a:ext uri="{FF2B5EF4-FFF2-40B4-BE49-F238E27FC236}">
                <a16:creationId xmlns:a16="http://schemas.microsoft.com/office/drawing/2014/main" id="{EF6B7CFA-76A6-DFBE-8891-74E6673D4569}"/>
              </a:ext>
            </a:extLst>
          </p:cNvPr>
          <p:cNvSpPr txBox="1">
            <a:spLocks/>
          </p:cNvSpPr>
          <p:nvPr/>
        </p:nvSpPr>
        <p:spPr>
          <a:xfrm>
            <a:off x="7959855" y="4921915"/>
            <a:ext cx="2674224" cy="2329349"/>
          </a:xfrm>
          <a:prstGeom prst="rect">
            <a:avLst/>
          </a:prstGeom>
        </p:spPr>
        <p:txBody>
          <a:bodyPr vert="horz" lIns="104287" tIns="52144" rIns="104287" bIns="52144" rtlCol="0">
            <a:normAutofit/>
          </a:bodyPr>
          <a:lstStyle>
            <a:lvl1pPr marL="391077" indent="-391077"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1pPr>
            <a:lvl2pPr marL="847334" indent="-32589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2pPr>
            <a:lvl3pPr marL="1303592" indent="-26071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3pPr>
            <a:lvl4pPr marL="1825028" indent="-26071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4pPr>
            <a:lvl5pPr marL="2346465" indent="-260718" algn="l" defTabSz="521437" rtl="0" eaLnBrk="1" latinLnBrk="0" hangingPunct="1">
              <a:spcBef>
                <a:spcPct val="20000"/>
              </a:spcBef>
              <a:buClr>
                <a:schemeClr val="tx2"/>
              </a:buClr>
              <a:buFont typeface="Arial"/>
              <a:buChar char="»"/>
              <a:defRPr sz="2600" kern="1200">
                <a:solidFill>
                  <a:schemeClr val="bg2">
                    <a:lumMod val="75000"/>
                  </a:schemeClr>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a:buNone/>
            </a:pPr>
            <a:r>
              <a:rPr lang="en-US" sz="2000" dirty="0" err="1">
                <a:solidFill>
                  <a:schemeClr val="tx2">
                    <a:lumMod val="75000"/>
                  </a:schemeClr>
                </a:solidFill>
              </a:rPr>
              <a:t>Liveable</a:t>
            </a:r>
            <a:endParaRPr lang="en-US" sz="2000" dirty="0">
              <a:solidFill>
                <a:schemeClr val="tx2">
                  <a:lumMod val="75000"/>
                </a:schemeClr>
              </a:solidFill>
            </a:endParaRPr>
          </a:p>
          <a:p>
            <a:pPr marL="0" indent="0">
              <a:buFont typeface="Arial"/>
              <a:buNone/>
            </a:pPr>
            <a:r>
              <a:rPr lang="en-US" sz="2000" dirty="0">
                <a:solidFill>
                  <a:schemeClr val="tx2">
                    <a:lumMod val="75000"/>
                  </a:schemeClr>
                </a:solidFill>
              </a:rPr>
              <a:t>Sustainable</a:t>
            </a:r>
          </a:p>
          <a:p>
            <a:pPr marL="0" indent="0">
              <a:buFont typeface="Arial"/>
              <a:buNone/>
            </a:pPr>
            <a:r>
              <a:rPr lang="en-US" sz="2000" dirty="0">
                <a:solidFill>
                  <a:schemeClr val="tx2">
                    <a:lumMod val="75000"/>
                  </a:schemeClr>
                </a:solidFill>
              </a:rPr>
              <a:t>Prosperous</a:t>
            </a:r>
          </a:p>
          <a:p>
            <a:pPr marL="0" indent="0">
              <a:buFont typeface="Arial"/>
              <a:buNone/>
            </a:pPr>
            <a:r>
              <a:rPr lang="en-AU" sz="2000" dirty="0">
                <a:solidFill>
                  <a:schemeClr val="tx2">
                    <a:lumMod val="75000"/>
                  </a:schemeClr>
                </a:solidFill>
              </a:rPr>
              <a:t>Healthy &amp; Inclusive</a:t>
            </a:r>
          </a:p>
          <a:p>
            <a:pPr marL="0" indent="0">
              <a:buFont typeface="Arial"/>
              <a:buNone/>
            </a:pPr>
            <a:r>
              <a:rPr lang="en-AU" sz="2000" dirty="0">
                <a:solidFill>
                  <a:schemeClr val="tx2">
                    <a:lumMod val="75000"/>
                  </a:schemeClr>
                </a:solidFill>
              </a:rPr>
              <a:t>Safe</a:t>
            </a:r>
          </a:p>
          <a:p>
            <a:pPr marL="0" indent="0">
              <a:buFont typeface="Arial"/>
              <a:buNone/>
            </a:pPr>
            <a:r>
              <a:rPr lang="en-AU" sz="2000" dirty="0">
                <a:solidFill>
                  <a:schemeClr val="tx2">
                    <a:lumMod val="75000"/>
                  </a:schemeClr>
                </a:solidFill>
              </a:rPr>
              <a:t>Well governed</a:t>
            </a:r>
          </a:p>
          <a:p>
            <a:pPr marL="0" indent="0">
              <a:buFont typeface="Arial"/>
              <a:buNone/>
            </a:pPr>
            <a:endParaRPr lang="en-AU" dirty="0"/>
          </a:p>
        </p:txBody>
      </p:sp>
      <p:sp>
        <p:nvSpPr>
          <p:cNvPr id="7" name="Title 1">
            <a:extLst>
              <a:ext uri="{FF2B5EF4-FFF2-40B4-BE49-F238E27FC236}">
                <a16:creationId xmlns:a16="http://schemas.microsoft.com/office/drawing/2014/main" id="{9D61418A-B2C6-A044-B890-A916860E7950}"/>
              </a:ext>
            </a:extLst>
          </p:cNvPr>
          <p:cNvSpPr txBox="1">
            <a:spLocks/>
          </p:cNvSpPr>
          <p:nvPr/>
        </p:nvSpPr>
        <p:spPr>
          <a:xfrm>
            <a:off x="418853" y="241402"/>
            <a:ext cx="9286108" cy="1048632"/>
          </a:xfrm>
          <a:prstGeom prst="rect">
            <a:avLst/>
          </a:prstGeom>
        </p:spPr>
        <p:txBody>
          <a:bodyPr vert="horz" lIns="104287" tIns="52144" rIns="104287" bIns="0" rtlCol="0" anchor="b">
            <a:normAutofit/>
          </a:bodyPr>
          <a:lstStyle>
            <a:lvl1pPr algn="l" defTabSz="521437" rtl="0" eaLnBrk="1" latinLnBrk="0" hangingPunct="1">
              <a:spcBef>
                <a:spcPct val="0"/>
              </a:spcBef>
              <a:buNone/>
              <a:defRPr sz="3300" kern="1200">
                <a:solidFill>
                  <a:schemeClr val="tx2"/>
                </a:solidFill>
                <a:latin typeface="+mj-lt"/>
                <a:ea typeface="+mj-ea"/>
                <a:cs typeface="+mj-cs"/>
              </a:defRPr>
            </a:lvl1pPr>
          </a:lstStyle>
          <a:p>
            <a:r>
              <a:rPr lang="en-US" dirty="0"/>
              <a:t>Council’s Aims</a:t>
            </a:r>
            <a:endParaRPr lang="en-AU" dirty="0"/>
          </a:p>
        </p:txBody>
      </p:sp>
    </p:spTree>
    <p:extLst>
      <p:ext uri="{BB962C8B-B14F-4D97-AF65-F5344CB8AC3E}">
        <p14:creationId xmlns:p14="http://schemas.microsoft.com/office/powerpoint/2010/main" val="424677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FA81-7267-CDD7-B256-04E41A68DACA}"/>
              </a:ext>
            </a:extLst>
          </p:cNvPr>
          <p:cNvSpPr>
            <a:spLocks noGrp="1"/>
          </p:cNvSpPr>
          <p:nvPr>
            <p:ph type="title"/>
          </p:nvPr>
        </p:nvSpPr>
        <p:spPr/>
        <p:txBody>
          <a:bodyPr/>
          <a:lstStyle/>
          <a:p>
            <a:r>
              <a:rPr lang="en-US" dirty="0"/>
              <a:t>Where to find information</a:t>
            </a:r>
            <a:endParaRPr lang="en-AU" dirty="0"/>
          </a:p>
        </p:txBody>
      </p:sp>
      <p:sp>
        <p:nvSpPr>
          <p:cNvPr id="4" name="Content Placeholder 3">
            <a:extLst>
              <a:ext uri="{FF2B5EF4-FFF2-40B4-BE49-F238E27FC236}">
                <a16:creationId xmlns:a16="http://schemas.microsoft.com/office/drawing/2014/main" id="{1E0C1BA8-0551-9808-3FCA-482E8DFBF19F}"/>
              </a:ext>
            </a:extLst>
          </p:cNvPr>
          <p:cNvSpPr txBox="1">
            <a:spLocks noGrp="1"/>
          </p:cNvSpPr>
          <p:nvPr>
            <p:ph idx="1"/>
          </p:nvPr>
        </p:nvSpPr>
        <p:spPr>
          <a:xfrm>
            <a:off x="338138" y="1848257"/>
            <a:ext cx="10317673" cy="3866336"/>
          </a:xfrm>
          <a:prstGeom prst="rect">
            <a:avLst/>
          </a:prstGeom>
          <a:noFill/>
        </p:spPr>
        <p:txBody>
          <a:bodyPr wrap="none" rtlCol="0">
            <a:spAutoFit/>
          </a:bodyPr>
          <a:lstStyle/>
          <a:p>
            <a:pPr marL="0" indent="0">
              <a:buNone/>
            </a:pPr>
            <a:r>
              <a:rPr lang="en-AU" dirty="0"/>
              <a:t>Kingston Grants Program</a:t>
            </a:r>
          </a:p>
          <a:p>
            <a:pPr marL="0" indent="0">
              <a:buNone/>
            </a:pPr>
            <a:r>
              <a:rPr lang="en-AU" dirty="0">
                <a:hlinkClick r:id="rId2"/>
              </a:rPr>
              <a:t>www.Kingston.vic.gov.au/community/grants/grants-program</a:t>
            </a:r>
            <a:endParaRPr lang="en-AU" dirty="0"/>
          </a:p>
          <a:p>
            <a:pPr marL="0" indent="0">
              <a:buNone/>
            </a:pPr>
            <a:r>
              <a:rPr lang="en-AU" dirty="0"/>
              <a:t>or search “Grants Program” on the homepage</a:t>
            </a:r>
          </a:p>
          <a:p>
            <a:pPr marL="0" indent="0">
              <a:buNone/>
            </a:pPr>
            <a:endParaRPr lang="en-AU" dirty="0"/>
          </a:p>
          <a:p>
            <a:pPr marL="0" indent="0">
              <a:buNone/>
            </a:pPr>
            <a:r>
              <a:rPr lang="en-AU" dirty="0"/>
              <a:t>Kingston Charitable Fund</a:t>
            </a:r>
          </a:p>
          <a:p>
            <a:pPr marL="0" indent="0">
              <a:buNone/>
            </a:pPr>
            <a:r>
              <a:rPr lang="en-US" dirty="0">
                <a:hlinkClick r:id="rId3"/>
              </a:rPr>
              <a:t>www.Kingston.vic.gov.au/community/grants/Kingston-charitable-fund</a:t>
            </a:r>
            <a:endParaRPr lang="en-US" dirty="0"/>
          </a:p>
          <a:p>
            <a:pPr marL="0" indent="0">
              <a:buNone/>
            </a:pPr>
            <a:r>
              <a:rPr lang="en-AU" dirty="0"/>
              <a:t>or search “Kingston Charitable Fund” on the homepage</a:t>
            </a:r>
          </a:p>
          <a:p>
            <a:pPr marL="0" indent="0">
              <a:buNone/>
            </a:pPr>
            <a:endParaRPr lang="en-AU" dirty="0"/>
          </a:p>
        </p:txBody>
      </p:sp>
    </p:spTree>
    <p:extLst>
      <p:ext uri="{BB962C8B-B14F-4D97-AF65-F5344CB8AC3E}">
        <p14:creationId xmlns:p14="http://schemas.microsoft.com/office/powerpoint/2010/main" val="118235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6FAFE0-3115-BEF6-D39A-C210799A80D8}"/>
              </a:ext>
            </a:extLst>
          </p:cNvPr>
          <p:cNvPicPr>
            <a:picLocks noChangeAspect="1"/>
          </p:cNvPicPr>
          <p:nvPr/>
        </p:nvPicPr>
        <p:blipFill>
          <a:blip r:embed="rId2"/>
          <a:stretch>
            <a:fillRect/>
          </a:stretch>
        </p:blipFill>
        <p:spPr>
          <a:xfrm>
            <a:off x="1152734" y="1752317"/>
            <a:ext cx="8383170" cy="4058216"/>
          </a:xfrm>
          <a:prstGeom prst="rect">
            <a:avLst/>
          </a:prstGeom>
        </p:spPr>
      </p:pic>
    </p:spTree>
    <p:extLst>
      <p:ext uri="{BB962C8B-B14F-4D97-AF65-F5344CB8AC3E}">
        <p14:creationId xmlns:p14="http://schemas.microsoft.com/office/powerpoint/2010/main" val="312436114"/>
      </p:ext>
    </p:extLst>
  </p:cSld>
  <p:clrMapOvr>
    <a:masterClrMapping/>
  </p:clrMapOvr>
</p:sld>
</file>

<file path=ppt/theme/theme1.xml><?xml version="1.0" encoding="utf-8"?>
<a:theme xmlns:a="http://schemas.openxmlformats.org/drawingml/2006/main" name="KINGSTON WHITE">
  <a:themeElements>
    <a:clrScheme name="City of Kingston">
      <a:dk1>
        <a:srgbClr val="141313"/>
      </a:dk1>
      <a:lt1>
        <a:sysClr val="window" lastClr="FFFFFF"/>
      </a:lt1>
      <a:dk2>
        <a:srgbClr val="4071AA"/>
      </a:dk2>
      <a:lt2>
        <a:srgbClr val="777877"/>
      </a:lt2>
      <a:accent1>
        <a:srgbClr val="EB9931"/>
      </a:accent1>
      <a:accent2>
        <a:srgbClr val="59A131"/>
      </a:accent2>
      <a:accent3>
        <a:srgbClr val="005238"/>
      </a:accent3>
      <a:accent4>
        <a:srgbClr val="1D2763"/>
      </a:accent4>
      <a:accent5>
        <a:srgbClr val="650C54"/>
      </a:accent5>
      <a:accent6>
        <a:srgbClr val="D02E27"/>
      </a:accent6>
      <a:hlink>
        <a:srgbClr val="4071AA"/>
      </a:hlink>
      <a:folHlink>
        <a:srgbClr val="7778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INGSTON BLUE">
  <a:themeElements>
    <a:clrScheme name="City of Kingston">
      <a:dk1>
        <a:srgbClr val="141313"/>
      </a:dk1>
      <a:lt1>
        <a:sysClr val="window" lastClr="FFFFFF"/>
      </a:lt1>
      <a:dk2>
        <a:srgbClr val="4071AA"/>
      </a:dk2>
      <a:lt2>
        <a:srgbClr val="777877"/>
      </a:lt2>
      <a:accent1>
        <a:srgbClr val="EB9931"/>
      </a:accent1>
      <a:accent2>
        <a:srgbClr val="59A131"/>
      </a:accent2>
      <a:accent3>
        <a:srgbClr val="005238"/>
      </a:accent3>
      <a:accent4>
        <a:srgbClr val="1D2763"/>
      </a:accent4>
      <a:accent5>
        <a:srgbClr val="650C54"/>
      </a:accent5>
      <a:accent6>
        <a:srgbClr val="D02E27"/>
      </a:accent6>
      <a:hlink>
        <a:srgbClr val="4071AA"/>
      </a:hlink>
      <a:folHlink>
        <a:srgbClr val="7778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Kingston presentation</Template>
  <TotalTime>1341</TotalTime>
  <Words>2012</Words>
  <Application>Microsoft Office PowerPoint</Application>
  <PresentationFormat>Custom</PresentationFormat>
  <Paragraphs>274</Paragraphs>
  <Slides>31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DINWeb</vt:lpstr>
      <vt:lpstr>KINGSTON WHITE</vt:lpstr>
      <vt:lpstr>KINGSTON BLUE</vt:lpstr>
      <vt:lpstr>Kingston Grants Program 2024-2025</vt:lpstr>
      <vt:lpstr>Introducing Kingston’s Grants Team</vt:lpstr>
      <vt:lpstr>Acknowledgment of Country</vt:lpstr>
      <vt:lpstr>Contents</vt:lpstr>
      <vt:lpstr>Grants Review</vt:lpstr>
      <vt:lpstr>Kingston’s new Grants Program</vt:lpstr>
      <vt:lpstr>Council’s Strategic Aims</vt:lpstr>
      <vt:lpstr>Where to find information</vt:lpstr>
      <vt:lpstr>PowerPoint Presentation</vt:lpstr>
      <vt:lpstr>Kingston Charitable Fund - Overview</vt:lpstr>
      <vt:lpstr>PowerPoint Presentation</vt:lpstr>
      <vt:lpstr>Kingston Charitable Fund - Where to apply</vt:lpstr>
      <vt:lpstr>Kingston Charitable Fund - Guidelines</vt:lpstr>
      <vt:lpstr>How are the Kingston Charitable Fund grants assessed?</vt:lpstr>
      <vt:lpstr>PowerPoint Presentation</vt:lpstr>
      <vt:lpstr>Kingston Grants Program - Where to apply</vt:lpstr>
      <vt:lpstr>Kingston Grant Program - Guidelines</vt:lpstr>
      <vt:lpstr>Individual Development Grants</vt:lpstr>
      <vt:lpstr>Community Small Grants</vt:lpstr>
      <vt:lpstr>Community Bi-annual Grants</vt:lpstr>
      <vt:lpstr>Community Festival, Event &amp; Creative Activity Grants</vt:lpstr>
      <vt:lpstr>Operational &amp; Partnership Grants</vt:lpstr>
      <vt:lpstr>How are grants assessed?</vt:lpstr>
      <vt:lpstr>Assessment Criteria</vt:lpstr>
      <vt:lpstr>How to make an application via SmartyGrants</vt:lpstr>
      <vt:lpstr>Application requirements</vt:lpstr>
      <vt:lpstr>Successful Applications</vt:lpstr>
      <vt:lpstr>Why your application may be unsuccessful</vt:lpstr>
      <vt:lpstr>FAQ</vt:lpstr>
      <vt:lpstr>PowerPoint Presentation</vt:lpstr>
      <vt:lpstr>Further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Kingston Grants Program 2024-2025</dc:title>
  <dc:creator>Gillian Turnbull</dc:creator>
  <cp:lastModifiedBy>Kath Scarpella</cp:lastModifiedBy>
  <cp:revision>23</cp:revision>
  <dcterms:created xsi:type="dcterms:W3CDTF">2024-01-29T05:15:13Z</dcterms:created>
  <dcterms:modified xsi:type="dcterms:W3CDTF">2024-02-15T21:28:24Z</dcterms:modified>
</cp:coreProperties>
</file>